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90" r:id="rId2"/>
    <p:sldId id="310" r:id="rId3"/>
    <p:sldId id="258" r:id="rId4"/>
    <p:sldId id="259" r:id="rId5"/>
    <p:sldId id="260" r:id="rId6"/>
    <p:sldId id="261" r:id="rId7"/>
    <p:sldId id="262" r:id="rId8"/>
    <p:sldId id="298" r:id="rId9"/>
    <p:sldId id="264" r:id="rId10"/>
    <p:sldId id="265" r:id="rId11"/>
    <p:sldId id="266" r:id="rId12"/>
    <p:sldId id="267" r:id="rId13"/>
    <p:sldId id="300"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embeddedFontLst>
    <p:embeddedFont>
      <p:font typeface="NanumGothic" panose="020D0604000000000000" pitchFamily="34" charset="-127"/>
      <p:regular r:id="rId36"/>
      <p:bold r:id="rId37"/>
    </p:embeddedFont>
    <p:embeddedFont>
      <p:font typeface="Arimo" panose="020B0604020202020204" pitchFamily="34" charset="0"/>
      <p:regular r:id="rId38"/>
      <p:bold r:id="rId39"/>
      <p:italic r:id="rId40"/>
      <p:boldItalic r:id="rId41"/>
    </p:embeddedFont>
    <p:embeddedFont>
      <p:font typeface="IBM Plex Sans" panose="020B0503050203000203" pitchFamily="3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Tahoma" panose="020B0604030504040204" pitchFamily="3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h9W2zEOu3uYZB5LIokNfTg3PMs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72"/>
    <p:restoredTop sz="94716"/>
  </p:normalViewPr>
  <p:slideViewPr>
    <p:cSldViewPr snapToGrid="0">
      <p:cViewPr varScale="1">
        <p:scale>
          <a:sx n="200" d="100"/>
          <a:sy n="200" d="100"/>
        </p:scale>
        <p:origin x="160" y="9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5" name="Google Shape;505;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4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4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4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4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3"/>
          <p:cNvSpPr>
            <a:spLocks noGrp="1"/>
          </p:cNvSpPr>
          <p:nvPr>
            <p:ph type="pic" idx="2"/>
          </p:nvPr>
        </p:nvSpPr>
        <p:spPr>
          <a:xfrm>
            <a:off x="1792288" y="612775"/>
            <a:ext cx="5486400" cy="4114800"/>
          </a:xfrm>
          <a:prstGeom prst="rect">
            <a:avLst/>
          </a:prstGeom>
          <a:noFill/>
          <a:ln>
            <a:noFill/>
          </a:ln>
        </p:spPr>
      </p:sp>
      <p:sp>
        <p:nvSpPr>
          <p:cNvPr id="64" name="Google Shape;64;p4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00" name="Accent Bar"/>
          <p:cNvSpPr/>
          <p:nvPr/>
        </p:nvSpPr>
        <p:spPr>
          <a:xfrm>
            <a:off x="2159000" y="355600"/>
            <a:ext cx="31750" cy="6159500"/>
          </a:xfrm>
          <a:prstGeom prst="rect">
            <a:avLst/>
          </a:prstGeom>
          <a:solidFill>
            <a:srgbClr val="00B0F0"/>
          </a:solidFill>
          <a:ln w="0">
            <a:noFill/>
          </a:ln>
        </p:spPr>
        <p:txBody>
          <a:bodyPr/>
          <a:lstStyle/>
          <a:p>
            <a:endParaRPr lang="en-US"/>
          </a:p>
        </p:txBody>
      </p:sp>
      <p:sp>
        <p:nvSpPr>
          <p:cNvPr id="84" name="Google Shape;84;p1"/>
          <p:cNvSpPr/>
          <p:nvPr/>
        </p:nvSpPr>
        <p:spPr>
          <a:xfrm>
            <a:off x="293151" y="5550960"/>
            <a:ext cx="1807912" cy="899503"/>
          </a:xfrm>
          <a:custGeom>
            <a:avLst/>
            <a:gdLst/>
            <a:ahLst/>
            <a:cxnLst/>
            <a:rect l="l" t="t" r="r" b="b"/>
            <a:pathLst>
              <a:path w="1807912" h="899503" extrusionOk="0">
                <a:moveTo>
                  <a:pt x="0" y="0"/>
                </a:moveTo>
                <a:lnTo>
                  <a:pt x="1807912" y="0"/>
                </a:lnTo>
                <a:lnTo>
                  <a:pt x="1807912" y="899503"/>
                </a:lnTo>
                <a:lnTo>
                  <a:pt x="0" y="89950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
          <p:cNvSpPr txBox="1"/>
          <p:nvPr/>
        </p:nvSpPr>
        <p:spPr>
          <a:xfrm>
            <a:off x="2286000" y="1016000"/>
            <a:ext cx="7874000" cy="4318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200"/>
              </a:spcAft>
              <a:buNone/>
            </a:pPr>
            <a:r>
              <a:rPr lang="en-US" sz="1600">
                <a:solidFill>
                  <a:srgbClr val="999999"/>
                </a:solidFill>
                <a:latin typeface="Open Sans"/>
                <a:ea typeface="Open Sans"/>
                <a:cs typeface="Open Sans"/>
              </a:rPr>
              <a:t>COMPANY PROFILE</a:t>
            </a:r>
          </a:p>
          <a:p>
            <a:pPr marL="0" marR="0" lvl="0" indent="0" algn="l" rtl="0">
              <a:lnSpc>
                <a:spcPct val="105000"/>
              </a:lnSpc>
              <a:spcBef>
                <a:spcPts val="600"/>
              </a:spcBef>
              <a:spcAft>
                <a:spcPts val="0"/>
              </a:spcAft>
              <a:buNone/>
            </a:pPr>
            <a:r>
              <a:rPr lang="ko-KR" sz="4400" b="1">
                <a:solidFill>
                  <a:srgbClr val="222222"/>
                </a:solidFill>
                <a:latin typeface="Arimo"/>
                <a:ea typeface="Arimo"/>
                <a:cs typeface="Arimo"/>
              </a:rPr>
              <a:t>안녕하세요</a:t>
            </a:r>
          </a:p>
          <a:p>
            <a:pPr marL="0" marR="0" lvl="0" indent="0" algn="l" rtl="0">
              <a:lnSpc>
                <a:spcPct val="105000"/>
              </a:lnSpc>
              <a:spcBef>
                <a:spcPts val="0"/>
              </a:spcBef>
              <a:spcAft>
                <a:spcPts val="0"/>
              </a:spcAft>
              <a:buNone/>
            </a:pPr>
            <a:r>
              <a:rPr lang="ko-KR" sz="4400" b="1">
                <a:solidFill>
                  <a:srgbClr val="00B0F0"/>
                </a:solidFill>
                <a:latin typeface="Arimo"/>
                <a:ea typeface="Arimo"/>
                <a:cs typeface="Arimo"/>
              </a:rPr>
              <a:t>한국초저온용기</a:t>
            </a:r>
            <a:r>
              <a:rPr lang="ko-KR" sz="4400" b="1">
                <a:solidFill>
                  <a:srgbClr val="222222"/>
                </a:solidFill>
                <a:latin typeface="Arimo"/>
                <a:ea typeface="Arimo"/>
                <a:cs typeface="Arimo"/>
              </a:rPr>
              <a:t> 입니다</a:t>
            </a:r>
          </a:p>
          <a:p>
            <a:pPr marL="0" marR="0" lvl="0" indent="0" algn="l" rtl="0">
              <a:lnSpc>
                <a:spcPct val="115000"/>
              </a:lnSpc>
              <a:spcBef>
                <a:spcPts val="800"/>
              </a:spcBef>
              <a:spcAft>
                <a:spcPts val="0"/>
              </a:spcAft>
              <a:buNone/>
            </a:pPr>
            <a:r>
              <a:rPr lang="en-US" sz="2400">
                <a:solidFill>
                  <a:srgbClr val="00B0F0"/>
                </a:solidFill>
                <a:latin typeface="Open Sans"/>
                <a:ea typeface="Open Sans"/>
                <a:cs typeface="Open Sans"/>
              </a:rPr>
              <a:t>Hello, We are KC</a:t>
            </a:r>
          </a:p>
          <a:p>
            <a:pPr marL="0" marR="0" lvl="0" indent="0" algn="l" rtl="0">
              <a:lnSpc>
                <a:spcPct val="115000"/>
              </a:lnSpc>
              <a:spcBef>
                <a:spcPts val="600"/>
              </a:spcBef>
              <a:spcAft>
                <a:spcPts val="0"/>
              </a:spcAft>
              <a:buNone/>
            </a:pPr>
            <a:r>
              <a:rPr lang="en-US" sz="1400">
                <a:solidFill>
                  <a:srgbClr val="888888"/>
                </a:solidFill>
                <a:latin typeface="Open Sans"/>
                <a:ea typeface="Open Sans"/>
                <a:cs typeface="Open Sans"/>
              </a:rPr>
              <a:t>Korea Cryogenics Co., Ltd.  |  Since 1990</a:t>
            </a:r>
          </a:p>
        </p:txBody>
      </p:sp>
      <p:sp>
        <p:nvSpPr>
          <p:cNvPr id="87" name="Google Shape;87;p1"/>
          <p:cNvSpPr txBox="1"/>
          <p:nvPr/>
        </p:nvSpPr>
        <p:spPr>
          <a:xfrm>
            <a:off x="355600" y="355600"/>
            <a:ext cx="1651000" cy="1270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400"/>
              </a:spcAft>
              <a:buNone/>
            </a:pPr>
            <a:r>
              <a:rPr lang="en-US" sz="1500" b="1">
                <a:solidFill>
                  <a:srgbClr val="333333"/>
                </a:solidFill>
                <a:latin typeface="Open Sans"/>
                <a:ea typeface="Open Sans"/>
                <a:cs typeface="Open Sans"/>
              </a:rPr>
              <a:t>korea</a:t>
            </a:r>
          </a:p>
          <a:p>
            <a:pPr marL="0" marR="0" lvl="0" indent="0" algn="l" rtl="0">
              <a:lnSpc>
                <a:spcPct val="120000"/>
              </a:lnSpc>
              <a:spcBef>
                <a:spcPts val="0"/>
              </a:spcBef>
              <a:spcAft>
                <a:spcPts val="0"/>
              </a:spcAft>
              <a:buNone/>
            </a:pPr>
            <a:r>
              <a:rPr lang="en-US" sz="1500" b="1">
                <a:solidFill>
                  <a:srgbClr val="333333"/>
                </a:solidFill>
                <a:latin typeface="Open Sans"/>
                <a:ea typeface="Open Sans"/>
                <a:cs typeface="Open Sans"/>
              </a:rPr>
              <a:t>cryogenics</a:t>
            </a:r>
          </a:p>
        </p:txBody>
      </p:sp>
      <p:sp>
        <p:nvSpPr>
          <p:cNvPr id="201" name="Divider Line"/>
          <p:cNvSpPr/>
          <p:nvPr/>
        </p:nvSpPr>
        <p:spPr>
          <a:xfrm>
            <a:off x="2286000" y="914400"/>
            <a:ext cx="7874000" cy="15240"/>
          </a:xfrm>
          <a:prstGeom prst="rect">
            <a:avLst/>
          </a:prstGeom>
          <a:solidFill>
            <a:srgbClr val="00B0F0"/>
          </a:solidFill>
          <a:ln w="0">
            <a:noFill/>
          </a:ln>
        </p:spPr>
        <p:txBody>
          <a:bodyPr/>
          <a:lstStyle/>
          <a:p>
            <a:endParaRPr lang="en-US"/>
          </a:p>
        </p:txBody>
      </p:sp>
    </p:spTree>
    <p:extLst>
      <p:ext uri="{BB962C8B-B14F-4D97-AF65-F5344CB8AC3E}">
        <p14:creationId xmlns:p14="http://schemas.microsoft.com/office/powerpoint/2010/main" val="1568102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0"/>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10"/>
          <p:cNvSpPr/>
          <p:nvPr/>
        </p:nvSpPr>
        <p:spPr>
          <a:xfrm>
            <a:off x="1403823" y="3233109"/>
            <a:ext cx="2209781" cy="3393729"/>
          </a:xfrm>
          <a:custGeom>
            <a:avLst/>
            <a:gdLst/>
            <a:ahLst/>
            <a:cxnLst/>
            <a:rect l="l" t="t" r="r" b="b"/>
            <a:pathLst>
              <a:path w="2209781" h="3393729" extrusionOk="0">
                <a:moveTo>
                  <a:pt x="0" y="0"/>
                </a:moveTo>
                <a:lnTo>
                  <a:pt x="2209781" y="0"/>
                </a:lnTo>
                <a:lnTo>
                  <a:pt x="2209781" y="3393729"/>
                </a:lnTo>
                <a:lnTo>
                  <a:pt x="0" y="339372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10"/>
          <p:cNvSpPr/>
          <p:nvPr/>
        </p:nvSpPr>
        <p:spPr>
          <a:xfrm>
            <a:off x="3657600" y="457426"/>
            <a:ext cx="4299499" cy="6336097"/>
          </a:xfrm>
          <a:custGeom>
            <a:avLst/>
            <a:gdLst/>
            <a:ahLst/>
            <a:cxnLst/>
            <a:rect l="l" t="t" r="r" b="b"/>
            <a:pathLst>
              <a:path w="4299499" h="6336097" extrusionOk="0">
                <a:moveTo>
                  <a:pt x="0" y="0"/>
                </a:moveTo>
                <a:lnTo>
                  <a:pt x="4299499" y="0"/>
                </a:lnTo>
                <a:lnTo>
                  <a:pt x="4299499" y="6336097"/>
                </a:lnTo>
                <a:lnTo>
                  <a:pt x="0" y="633609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10" descr="실내, 테이블, 벽이(가) 표시된 사진  매우 높은 신뢰도로 생성된 설명"/>
          <p:cNvSpPr/>
          <p:nvPr/>
        </p:nvSpPr>
        <p:spPr>
          <a:xfrm>
            <a:off x="7678512" y="2916698"/>
            <a:ext cx="3886333" cy="3810133"/>
          </a:xfrm>
          <a:custGeom>
            <a:avLst/>
            <a:gdLst/>
            <a:ahLst/>
            <a:cxnLst/>
            <a:rect l="l" t="t" r="r" b="b"/>
            <a:pathLst>
              <a:path w="3886333" h="3810133" extrusionOk="0">
                <a:moveTo>
                  <a:pt x="0" y="0"/>
                </a:moveTo>
                <a:lnTo>
                  <a:pt x="3886333" y="0"/>
                </a:lnTo>
                <a:lnTo>
                  <a:pt x="3886333" y="3810133"/>
                </a:lnTo>
                <a:lnTo>
                  <a:pt x="0" y="3810133"/>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10"/>
          <p:cNvSpPr txBox="1"/>
          <p:nvPr/>
        </p:nvSpPr>
        <p:spPr>
          <a:xfrm>
            <a:off x="340071" y="280988"/>
            <a:ext cx="1579200" cy="11319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1. Cryogenics</a:t>
            </a:r>
            <a:endParaRPr/>
          </a:p>
        </p:txBody>
      </p:sp>
      <p:sp>
        <p:nvSpPr>
          <p:cNvPr id="245" name="Google Shape;245;p10"/>
          <p:cNvSpPr txBox="1"/>
          <p:nvPr/>
        </p:nvSpPr>
        <p:spPr>
          <a:xfrm>
            <a:off x="8004543" y="880300"/>
            <a:ext cx="2268131" cy="95877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
                <a:solidFill>
                  <a:srgbClr val="000000"/>
                </a:solidFill>
                <a:latin typeface="Open Sans"/>
                <a:ea typeface="Open Sans"/>
                <a:cs typeface="Open Sans"/>
                <a:sym typeface="Open Sans"/>
              </a:rPr>
              <a:t>Manufactured by TWM in Malaysia DOT approved Vacuum-insulated Ideal for handling a wide variety of gases or liquefied gases(Oxygen, Nitrogen and Argon) Over 50,000 cylinders sold in Korea Sole TW distributor in Korea for 25 years</a:t>
            </a:r>
            <a:endParaRPr/>
          </a:p>
        </p:txBody>
      </p:sp>
      <p:sp>
        <p:nvSpPr>
          <p:cNvPr id="246" name="Google Shape;246;p10"/>
          <p:cNvSpPr txBox="1"/>
          <p:nvPr/>
        </p:nvSpPr>
        <p:spPr>
          <a:xfrm>
            <a:off x="8004543" y="1977580"/>
            <a:ext cx="1301448" cy="95877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
                <a:solidFill>
                  <a:srgbClr val="000000"/>
                </a:solidFill>
                <a:latin typeface="Open Sans"/>
                <a:ea typeface="Open Sans"/>
                <a:cs typeface="Open Sans"/>
                <a:sym typeface="Open Sans"/>
              </a:rPr>
              <a:t>Key customers: </a:t>
            </a:r>
            <a:r>
              <a:rPr lang="en-US" sz="900">
                <a:solidFill>
                  <a:srgbClr val="595959"/>
                </a:solidFill>
                <a:latin typeface="Open Sans"/>
                <a:ea typeface="Open Sans"/>
                <a:cs typeface="Open Sans"/>
                <a:sym typeface="Open Sans"/>
              </a:rPr>
              <a:t>70 gas distributors nationwide </a:t>
            </a:r>
            <a:r>
              <a:rPr lang="en-US" sz="900">
                <a:solidFill>
                  <a:srgbClr val="00B0F0"/>
                </a:solidFill>
                <a:latin typeface="Open Sans"/>
                <a:ea typeface="Open Sans"/>
                <a:cs typeface="Open Sans"/>
                <a:sym typeface="Open Sans"/>
              </a:rPr>
              <a:t>Air Products Korea Praxair Korea Air Liquide Korea Linde Korea </a:t>
            </a:r>
            <a:r>
              <a:rPr lang="en-US" sz="900">
                <a:solidFill>
                  <a:srgbClr val="2EA0E6"/>
                </a:solidFill>
                <a:latin typeface="Open Sans"/>
                <a:ea typeface="Open Sans"/>
                <a:cs typeface="Open Sans"/>
                <a:sym typeface="Open Sans"/>
              </a:rPr>
              <a:t>Daesung San</a:t>
            </a:r>
            <a:r>
              <a:rPr lang="en-US" sz="900">
                <a:solidFill>
                  <a:srgbClr val="0099FF"/>
                </a:solidFill>
                <a:latin typeface="Open Sans"/>
                <a:ea typeface="Open Sans"/>
                <a:cs typeface="Open Sans"/>
                <a:sym typeface="Open Sans"/>
              </a:rPr>
              <a:t>so</a:t>
            </a:r>
            <a:endParaRPr/>
          </a:p>
        </p:txBody>
      </p:sp>
      <p:sp>
        <p:nvSpPr>
          <p:cNvPr id="247" name="Google Shape;247;p10"/>
          <p:cNvSpPr txBox="1"/>
          <p:nvPr/>
        </p:nvSpPr>
        <p:spPr>
          <a:xfrm>
            <a:off x="340071" y="1538220"/>
            <a:ext cx="2249400" cy="707400"/>
          </a:xfrm>
          <a:prstGeom prst="rect">
            <a:avLst/>
          </a:prstGeom>
          <a:noFill/>
          <a:ln>
            <a:noFill/>
          </a:ln>
        </p:spPr>
        <p:txBody>
          <a:bodyPr spcFirstLastPara="1" wrap="square" lIns="0" tIns="0" rIns="0" bIns="0" anchor="t" anchorCtr="0">
            <a:spAutoFit/>
          </a:bodyPr>
          <a:lstStyle/>
          <a:p>
            <a:pPr marL="0" marR="0" lvl="0" indent="0" algn="l" rtl="0">
              <a:lnSpc>
                <a:spcPct val="120481"/>
              </a:lnSpc>
              <a:spcBef>
                <a:spcPts val="0"/>
              </a:spcBef>
              <a:spcAft>
                <a:spcPts val="0"/>
              </a:spcAft>
              <a:buNone/>
            </a:pPr>
            <a:r>
              <a:rPr lang="en-US" sz="996">
                <a:solidFill>
                  <a:srgbClr val="00B0F0"/>
                </a:solidFill>
                <a:latin typeface="Open Sans"/>
                <a:ea typeface="Open Sans"/>
                <a:cs typeface="Open Sans"/>
                <a:sym typeface="Open Sans"/>
              </a:rPr>
              <a:t>Liquid Gas Low pressure Cylinders(22psi) Liquid Gas Medium pressure Cylinders(230psi) Liquid Gas High pressure Cylinders(350psi)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1"/>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11" descr="하늘, 야외, 건물이(가) 표시된 사진  자동 생성된 설명"/>
          <p:cNvSpPr/>
          <p:nvPr/>
        </p:nvSpPr>
        <p:spPr>
          <a:xfrm>
            <a:off x="340074" y="2036312"/>
            <a:ext cx="5664441" cy="4481465"/>
          </a:xfrm>
          <a:custGeom>
            <a:avLst/>
            <a:gdLst/>
            <a:ahLst/>
            <a:cxnLst/>
            <a:rect l="l" t="t" r="r" b="b"/>
            <a:pathLst>
              <a:path w="5664441" h="4481465" extrusionOk="0">
                <a:moveTo>
                  <a:pt x="0" y="0"/>
                </a:moveTo>
                <a:lnTo>
                  <a:pt x="5664441" y="0"/>
                </a:lnTo>
                <a:lnTo>
                  <a:pt x="5664441" y="4481465"/>
                </a:lnTo>
                <a:lnTo>
                  <a:pt x="0" y="448146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11" descr="보트, 배, 교통, 조선공학이(가) 표시된 사진  자동 생성된 설명"/>
          <p:cNvSpPr/>
          <p:nvPr/>
        </p:nvSpPr>
        <p:spPr>
          <a:xfrm>
            <a:off x="6195702" y="2621257"/>
            <a:ext cx="5245398" cy="3876370"/>
          </a:xfrm>
          <a:custGeom>
            <a:avLst/>
            <a:gdLst/>
            <a:ahLst/>
            <a:cxnLst/>
            <a:rect l="l" t="t" r="r" b="b"/>
            <a:pathLst>
              <a:path w="5245398" h="3876370" extrusionOk="0">
                <a:moveTo>
                  <a:pt x="0" y="0"/>
                </a:moveTo>
                <a:lnTo>
                  <a:pt x="5245399" y="0"/>
                </a:lnTo>
                <a:lnTo>
                  <a:pt x="5245399" y="3876370"/>
                </a:lnTo>
                <a:lnTo>
                  <a:pt x="0" y="387637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11"/>
          <p:cNvSpPr txBox="1"/>
          <p:nvPr/>
        </p:nvSpPr>
        <p:spPr>
          <a:xfrm>
            <a:off x="340071" y="280988"/>
            <a:ext cx="1579200" cy="11319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1. Cryogenics</a:t>
            </a:r>
            <a:endParaRPr/>
          </a:p>
        </p:txBody>
      </p:sp>
      <p:sp>
        <p:nvSpPr>
          <p:cNvPr id="256" name="Google Shape;256;p11"/>
          <p:cNvSpPr txBox="1"/>
          <p:nvPr/>
        </p:nvSpPr>
        <p:spPr>
          <a:xfrm>
            <a:off x="7966995" y="664705"/>
            <a:ext cx="2341500" cy="471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
                <a:solidFill>
                  <a:srgbClr val="000000"/>
                </a:solidFill>
                <a:latin typeface="Open Sans"/>
                <a:ea typeface="Open Sans"/>
                <a:cs typeface="Open Sans"/>
                <a:sym typeface="Open Sans"/>
              </a:rPr>
              <a:t>Manufactured by TWM in Malaysia ASME approved Vacuum-insulated </a:t>
            </a:r>
            <a:r>
              <a:rPr lang="en-US" sz="900">
                <a:solidFill>
                  <a:srgbClr val="FF0000"/>
                </a:solidFill>
                <a:latin typeface="Open Sans"/>
                <a:ea typeface="Open Sans"/>
                <a:cs typeface="Open Sans"/>
                <a:sym typeface="Open Sans"/>
              </a:rPr>
              <a:t>Introduced of the 1st Liquefied hydrogen tank in Korea</a:t>
            </a:r>
            <a:endParaRPr/>
          </a:p>
        </p:txBody>
      </p:sp>
      <p:sp>
        <p:nvSpPr>
          <p:cNvPr id="257" name="Google Shape;257;p11"/>
          <p:cNvSpPr txBox="1"/>
          <p:nvPr/>
        </p:nvSpPr>
        <p:spPr>
          <a:xfrm>
            <a:off x="7967005" y="1350500"/>
            <a:ext cx="2163300" cy="471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
                <a:solidFill>
                  <a:srgbClr val="000000"/>
                </a:solidFill>
                <a:latin typeface="Open Sans"/>
                <a:ea typeface="Open Sans"/>
                <a:cs typeface="Open Sans"/>
                <a:sym typeface="Open Sans"/>
              </a:rPr>
              <a:t>Key customers: </a:t>
            </a:r>
            <a:r>
              <a:rPr lang="en-US" sz="900">
                <a:solidFill>
                  <a:srgbClr val="1B97E3"/>
                </a:solidFill>
                <a:latin typeface="Open Sans"/>
                <a:ea typeface="Open Sans"/>
                <a:cs typeface="Open Sans"/>
                <a:sym typeface="Open Sans"/>
              </a:rPr>
              <a:t>SK E&amp;S/ Nikkiso SK Materials Airplus Hyosung/ Linde LHF Korea Gas Safety Corp.</a:t>
            </a:r>
            <a:endParaRPr/>
          </a:p>
        </p:txBody>
      </p:sp>
      <p:sp>
        <p:nvSpPr>
          <p:cNvPr id="258" name="Google Shape;258;p11"/>
          <p:cNvSpPr txBox="1"/>
          <p:nvPr/>
        </p:nvSpPr>
        <p:spPr>
          <a:xfrm>
            <a:off x="402183" y="1463309"/>
            <a:ext cx="1455000" cy="522600"/>
          </a:xfrm>
          <a:prstGeom prst="rect">
            <a:avLst/>
          </a:prstGeom>
          <a:noFill/>
          <a:ln>
            <a:noFill/>
          </a:ln>
        </p:spPr>
        <p:txBody>
          <a:bodyPr spcFirstLastPara="1" wrap="square" lIns="0" tIns="0" rIns="0" bIns="0" anchor="t" anchorCtr="0">
            <a:spAutoFit/>
          </a:bodyPr>
          <a:lstStyle/>
          <a:p>
            <a:pPr marL="0" marR="0" lvl="0" indent="0" algn="l" rtl="0">
              <a:lnSpc>
                <a:spcPct val="120481"/>
              </a:lnSpc>
              <a:spcBef>
                <a:spcPts val="0"/>
              </a:spcBef>
              <a:spcAft>
                <a:spcPts val="0"/>
              </a:spcAft>
              <a:buNone/>
            </a:pPr>
            <a:r>
              <a:rPr lang="en-US" sz="996">
                <a:solidFill>
                  <a:srgbClr val="00B0F0"/>
                </a:solidFill>
                <a:latin typeface="Open Sans"/>
                <a:ea typeface="Open Sans"/>
                <a:cs typeface="Open Sans"/>
                <a:sym typeface="Open Sans"/>
              </a:rPr>
              <a:t>Liquefied HydrogenTank Liquefied Hydrogen Tank Lorry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2"/>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12"/>
          <p:cNvSpPr txBox="1"/>
          <p:nvPr/>
        </p:nvSpPr>
        <p:spPr>
          <a:xfrm>
            <a:off x="2492475" y="550751"/>
            <a:ext cx="9100500" cy="1847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000">
                <a:solidFill>
                  <a:srgbClr val="000000"/>
                </a:solidFill>
                <a:latin typeface="Open Sans"/>
                <a:ea typeface="Open Sans"/>
                <a:cs typeface="Open Sans"/>
                <a:sym typeface="Open Sans"/>
              </a:rPr>
              <a:t>CryoScience</a:t>
            </a:r>
            <a:endParaRPr/>
          </a:p>
        </p:txBody>
      </p:sp>
      <p:sp>
        <p:nvSpPr>
          <p:cNvPr id="265" name="Google Shape;265;p12"/>
          <p:cNvSpPr txBox="1"/>
          <p:nvPr/>
        </p:nvSpPr>
        <p:spPr>
          <a:xfrm>
            <a:off x="5456272" y="3463061"/>
            <a:ext cx="1795786" cy="3409283"/>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20003">
                <a:solidFill>
                  <a:srgbClr val="00B0F0"/>
                </a:solidFill>
                <a:latin typeface="Open Sans"/>
                <a:ea typeface="Open Sans"/>
                <a:cs typeface="Open Sans"/>
                <a:sym typeface="Open Sans"/>
              </a:rPr>
              <a:t>2.</a:t>
            </a:r>
            <a:endParaRPr/>
          </a:p>
        </p:txBody>
      </p:sp>
      <p:sp>
        <p:nvSpPr>
          <p:cNvPr id="266" name="Google Shape;266;p12"/>
          <p:cNvSpPr txBox="1"/>
          <p:nvPr/>
        </p:nvSpPr>
        <p:spPr>
          <a:xfrm>
            <a:off x="340071" y="280988"/>
            <a:ext cx="1579200" cy="14271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Areas of Business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3"/>
          <p:cNvSpPr/>
          <p:nvPr/>
        </p:nvSpPr>
        <p:spPr>
          <a:xfrm>
            <a:off x="2225374" y="2326375"/>
            <a:ext cx="8262423" cy="4021779"/>
          </a:xfrm>
          <a:custGeom>
            <a:avLst/>
            <a:gdLst/>
            <a:ahLst/>
            <a:cxnLst/>
            <a:rect l="l" t="t" r="r" b="b"/>
            <a:pathLst>
              <a:path w="8262423" h="4021779" extrusionOk="0">
                <a:moveTo>
                  <a:pt x="0" y="0"/>
                </a:moveTo>
                <a:lnTo>
                  <a:pt x="8262423" y="0"/>
                </a:lnTo>
                <a:lnTo>
                  <a:pt x="8262423" y="4021779"/>
                </a:lnTo>
                <a:lnTo>
                  <a:pt x="0" y="402177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13"/>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13"/>
          <p:cNvSpPr/>
          <p:nvPr/>
        </p:nvSpPr>
        <p:spPr>
          <a:xfrm>
            <a:off x="1777813" y="3930139"/>
            <a:ext cx="3486883" cy="2324586"/>
          </a:xfrm>
          <a:custGeom>
            <a:avLst/>
            <a:gdLst/>
            <a:ahLst/>
            <a:cxnLst/>
            <a:rect l="l" t="t" r="r" b="b"/>
            <a:pathLst>
              <a:path w="3486883" h="2324586" extrusionOk="0">
                <a:moveTo>
                  <a:pt x="0" y="0"/>
                </a:moveTo>
                <a:lnTo>
                  <a:pt x="3486883" y="0"/>
                </a:lnTo>
                <a:lnTo>
                  <a:pt x="3486883" y="2324586"/>
                </a:lnTo>
                <a:lnTo>
                  <a:pt x="0" y="232458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13"/>
          <p:cNvSpPr/>
          <p:nvPr/>
        </p:nvSpPr>
        <p:spPr>
          <a:xfrm>
            <a:off x="5071834" y="5484409"/>
            <a:ext cx="1024166" cy="770315"/>
          </a:xfrm>
          <a:custGeom>
            <a:avLst/>
            <a:gdLst/>
            <a:ahLst/>
            <a:cxnLst/>
            <a:rect l="l" t="t" r="r" b="b"/>
            <a:pathLst>
              <a:path w="1024166" h="770315" extrusionOk="0">
                <a:moveTo>
                  <a:pt x="0" y="0"/>
                </a:moveTo>
                <a:lnTo>
                  <a:pt x="1024166" y="0"/>
                </a:lnTo>
                <a:lnTo>
                  <a:pt x="1024166" y="770316"/>
                </a:lnTo>
                <a:lnTo>
                  <a:pt x="0" y="770316"/>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13"/>
          <p:cNvSpPr txBox="1"/>
          <p:nvPr/>
        </p:nvSpPr>
        <p:spPr>
          <a:xfrm>
            <a:off x="340071" y="280988"/>
            <a:ext cx="1579200" cy="11319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2. CryoScience</a:t>
            </a:r>
            <a:endParaRPr/>
          </a:p>
        </p:txBody>
      </p:sp>
      <p:sp>
        <p:nvSpPr>
          <p:cNvPr id="276" name="Google Shape;276;p13"/>
          <p:cNvSpPr txBox="1"/>
          <p:nvPr/>
        </p:nvSpPr>
        <p:spPr>
          <a:xfrm>
            <a:off x="4440275" y="897174"/>
            <a:ext cx="5780400" cy="1429200"/>
          </a:xfrm>
          <a:prstGeom prst="rect">
            <a:avLst/>
          </a:prstGeom>
          <a:noFill/>
          <a:ln>
            <a:noFill/>
          </a:ln>
        </p:spPr>
        <p:txBody>
          <a:bodyPr spcFirstLastPara="1" wrap="square" lIns="0" tIns="0" rIns="0" bIns="0" anchor="t" anchorCtr="0">
            <a:spAutoFit/>
          </a:bodyPr>
          <a:lstStyle/>
          <a:p>
            <a:pPr marL="0" marR="0" lvl="0" indent="0" algn="r" rtl="0">
              <a:lnSpc>
                <a:spcPct val="144000"/>
              </a:lnSpc>
              <a:spcBef>
                <a:spcPts val="0"/>
              </a:spcBef>
              <a:spcAft>
                <a:spcPts val="0"/>
              </a:spcAft>
              <a:buNone/>
            </a:pPr>
            <a:r>
              <a:rPr lang="en-US" sz="1200">
                <a:solidFill>
                  <a:srgbClr val="000000"/>
                </a:solidFill>
                <a:latin typeface="Open Sans"/>
                <a:ea typeface="Open Sans"/>
                <a:cs typeface="Open Sans"/>
                <a:sym typeface="Open Sans"/>
              </a:rPr>
              <a:t>Manufactured by IC Biomedical in USA LN2 storage in either liquid or vapor phase</a:t>
            </a:r>
          </a:p>
          <a:p>
            <a:pPr marL="0" marR="0" lvl="0" indent="0" algn="r" rtl="0">
              <a:lnSpc>
                <a:spcPct val="50000"/>
              </a:lnSpc>
              <a:spcBef>
                <a:spcPts val="0"/>
              </a:spcBef>
              <a:spcAft>
                <a:spcPts val="0"/>
              </a:spcAft>
              <a:buNone/>
            </a:pPr>
            <a:r>
              <a:rPr lang="en-US" sz="1200">
                <a:solidFill>
                  <a:srgbClr val="000000"/>
                </a:solidFill>
                <a:latin typeface="Open Sans"/>
                <a:ea typeface="Open Sans"/>
                <a:cs typeface="Open Sans"/>
                <a:sym typeface="Open Sans"/>
              </a:rPr>
              <a:t>All stainless-steel construction</a:t>
            </a:r>
          </a:p>
          <a:p>
            <a:pPr marL="0" marR="0" lvl="0" indent="0" algn="r" rtl="0">
              <a:lnSpc>
                <a:spcPct val="189916"/>
              </a:lnSpc>
              <a:spcBef>
                <a:spcPts val="0"/>
              </a:spcBef>
              <a:spcAft>
                <a:spcPts val="0"/>
              </a:spcAft>
              <a:buNone/>
            </a:pPr>
            <a:r>
              <a:rPr lang="en-US" sz="1200">
                <a:solidFill>
                  <a:srgbClr val="000000"/>
                </a:solidFill>
                <a:latin typeface="Open Sans"/>
                <a:ea typeface="Open Sans"/>
                <a:cs typeface="Open Sans"/>
                <a:sym typeface="Open Sans"/>
              </a:rPr>
              <a:t>Single-point aluminum turntable design</a:t>
            </a:r>
          </a:p>
          <a:p>
            <a:pPr marL="0" marR="0" lvl="0" indent="0" algn="r" rtl="0">
              <a:lnSpc>
                <a:spcPct val="50000"/>
              </a:lnSpc>
              <a:spcBef>
                <a:spcPts val="0"/>
              </a:spcBef>
              <a:spcAft>
                <a:spcPts val="0"/>
              </a:spcAft>
              <a:buNone/>
            </a:pPr>
            <a:r>
              <a:rPr lang="en-US" sz="1200">
                <a:solidFill>
                  <a:srgbClr val="000000"/>
                </a:solidFill>
                <a:latin typeface="Open Sans"/>
                <a:ea typeface="Open Sans"/>
                <a:cs typeface="Open Sans"/>
                <a:sym typeface="Open Sans"/>
              </a:rPr>
              <a:t>Hinged lid and stainless steel table top working surface</a:t>
            </a:r>
          </a:p>
          <a:p>
            <a:pPr marL="0" marR="0" lvl="0" indent="0" algn="r" rtl="0">
              <a:lnSpc>
                <a:spcPct val="189916"/>
              </a:lnSpc>
              <a:spcBef>
                <a:spcPts val="0"/>
              </a:spcBef>
              <a:spcAft>
                <a:spcPts val="0"/>
              </a:spcAft>
              <a:buNone/>
            </a:pPr>
            <a:r>
              <a:rPr lang="en-US" sz="1200">
                <a:solidFill>
                  <a:srgbClr val="000000"/>
                </a:solidFill>
                <a:latin typeface="Open Sans"/>
                <a:ea typeface="Open Sans"/>
                <a:cs typeface="Open Sans"/>
                <a:sym typeface="Open Sans"/>
              </a:rPr>
              <a:t>Enhanced and intuitive controller technology</a:t>
            </a:r>
          </a:p>
          <a:p>
            <a:pPr marL="0" marR="0" lvl="0" indent="0" algn="r" rtl="0">
              <a:lnSpc>
                <a:spcPct val="50000"/>
              </a:lnSpc>
              <a:spcBef>
                <a:spcPts val="0"/>
              </a:spcBef>
              <a:spcAft>
                <a:spcPts val="0"/>
              </a:spcAft>
              <a:buNone/>
            </a:pPr>
            <a:r>
              <a:rPr lang="en-US" sz="1200">
                <a:solidFill>
                  <a:srgbClr val="000000"/>
                </a:solidFill>
                <a:latin typeface="Open Sans"/>
                <a:ea typeface="Open Sans"/>
                <a:cs typeface="Open Sans"/>
                <a:sym typeface="Open Sans"/>
              </a:rPr>
              <a:t>Data collection, event scheduling and enhanced security</a:t>
            </a:r>
          </a:p>
          <a:p>
            <a:pPr marL="0" marR="0" lvl="0" indent="0" algn="r" rtl="0">
              <a:lnSpc>
                <a:spcPct val="189916"/>
              </a:lnSpc>
              <a:spcBef>
                <a:spcPts val="0"/>
              </a:spcBef>
              <a:spcAft>
                <a:spcPts val="0"/>
              </a:spcAft>
              <a:buNone/>
            </a:pPr>
            <a:r>
              <a:rPr lang="en-US" sz="1200" b="1">
                <a:solidFill>
                  <a:srgbClr val="000000"/>
                </a:solidFill>
                <a:latin typeface="Open Sans"/>
                <a:ea typeface="Open Sans"/>
                <a:cs typeface="Open Sans"/>
                <a:sym typeface="Open Sans"/>
              </a:rPr>
              <a:t>Over 500 LABS sold in Korea</a:t>
            </a:r>
          </a:p>
        </p:txBody>
      </p:sp>
      <p:sp>
        <p:nvSpPr>
          <p:cNvPr id="277" name="Google Shape;277;p13"/>
          <p:cNvSpPr txBox="1"/>
          <p:nvPr/>
        </p:nvSpPr>
        <p:spPr>
          <a:xfrm>
            <a:off x="340071" y="1610195"/>
            <a:ext cx="1475100" cy="1077000"/>
          </a:xfrm>
          <a:prstGeom prst="rect">
            <a:avLst/>
          </a:prstGeom>
          <a:noFill/>
          <a:ln>
            <a:noFill/>
          </a:ln>
        </p:spPr>
        <p:txBody>
          <a:bodyPr spcFirstLastPara="1" wrap="square" lIns="0" tIns="0" rIns="0" bIns="0" anchor="t" anchorCtr="0">
            <a:spAutoFit/>
          </a:bodyPr>
          <a:lstStyle/>
          <a:p>
            <a:pPr marL="0" marR="0" lvl="0" indent="0" algn="l" rtl="0">
              <a:lnSpc>
                <a:spcPct val="120481"/>
              </a:lnSpc>
              <a:spcBef>
                <a:spcPts val="0"/>
              </a:spcBef>
              <a:spcAft>
                <a:spcPts val="0"/>
              </a:spcAft>
              <a:buNone/>
            </a:pPr>
            <a:r>
              <a:rPr lang="en-US" sz="996">
                <a:solidFill>
                  <a:srgbClr val="00B0F0"/>
                </a:solidFill>
                <a:latin typeface="Open Sans"/>
                <a:ea typeface="Open Sans"/>
                <a:cs typeface="Open Sans"/>
                <a:sym typeface="Open Sans"/>
              </a:rPr>
              <a:t>Cryostorage System Cryogenic Refrigerator &amp; Dewar Cryogenic Bulk Storage Tank CryoVial &amp; Boxes O2 Monitoring System</a:t>
            </a:r>
          </a:p>
        </p:txBody>
      </p:sp>
    </p:spTree>
    <p:extLst>
      <p:ext uri="{BB962C8B-B14F-4D97-AF65-F5344CB8AC3E}">
        <p14:creationId xmlns:p14="http://schemas.microsoft.com/office/powerpoint/2010/main" val="135640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4"/>
          <p:cNvSpPr/>
          <p:nvPr/>
        </p:nvSpPr>
        <p:spPr>
          <a:xfrm>
            <a:off x="2690173" y="929843"/>
            <a:ext cx="7610770" cy="6025915"/>
          </a:xfrm>
          <a:custGeom>
            <a:avLst/>
            <a:gdLst/>
            <a:ahLst/>
            <a:cxnLst/>
            <a:rect l="l" t="t" r="r" b="b"/>
            <a:pathLst>
              <a:path w="7610770" h="6025915" extrusionOk="0">
                <a:moveTo>
                  <a:pt x="0" y="0"/>
                </a:moveTo>
                <a:lnTo>
                  <a:pt x="7610770" y="0"/>
                </a:lnTo>
                <a:lnTo>
                  <a:pt x="7610770" y="6025915"/>
                </a:lnTo>
                <a:lnTo>
                  <a:pt x="0" y="602591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14"/>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14"/>
          <p:cNvSpPr txBox="1"/>
          <p:nvPr/>
        </p:nvSpPr>
        <p:spPr>
          <a:xfrm>
            <a:off x="340071" y="280988"/>
            <a:ext cx="1579200" cy="11319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2. CryoScience</a:t>
            </a:r>
            <a:endParaRPr/>
          </a:p>
        </p:txBody>
      </p:sp>
      <p:sp>
        <p:nvSpPr>
          <p:cNvPr id="285" name="Google Shape;285;p14"/>
          <p:cNvSpPr txBox="1"/>
          <p:nvPr/>
        </p:nvSpPr>
        <p:spPr>
          <a:xfrm>
            <a:off x="1417349" y="741445"/>
            <a:ext cx="22574" cy="188404"/>
          </a:xfrm>
          <a:prstGeom prst="rect">
            <a:avLst/>
          </a:prstGeom>
          <a:noFill/>
          <a:ln>
            <a:noFill/>
          </a:ln>
        </p:spPr>
        <p:txBody>
          <a:bodyPr spcFirstLastPara="1" wrap="square" lIns="0" tIns="0" rIns="0" bIns="0" anchor="t" anchorCtr="0">
            <a:spAutoFit/>
          </a:bodyPr>
          <a:lstStyle/>
          <a:p>
            <a:pPr marL="0" marR="0" lvl="0" indent="0" algn="l" rtl="0">
              <a:lnSpc>
                <a:spcPct val="157530"/>
              </a:lnSpc>
              <a:spcBef>
                <a:spcPts val="0"/>
              </a:spcBef>
              <a:spcAft>
                <a:spcPts val="0"/>
              </a:spcAft>
              <a:buNone/>
            </a:pPr>
            <a:r>
              <a:rPr lang="en-US" sz="996">
                <a:solidFill>
                  <a:srgbClr val="00B0F0"/>
                </a:solidFill>
                <a:latin typeface="Open Sans"/>
                <a:ea typeface="Open Sans"/>
                <a:cs typeface="Open Sans"/>
                <a:sym typeface="Open Sans"/>
              </a:rPr>
              <a:t> </a:t>
            </a:r>
            <a:endParaRPr/>
          </a:p>
        </p:txBody>
      </p:sp>
      <p:sp>
        <p:nvSpPr>
          <p:cNvPr id="286" name="Google Shape;286;p14"/>
          <p:cNvSpPr txBox="1"/>
          <p:nvPr/>
        </p:nvSpPr>
        <p:spPr>
          <a:xfrm>
            <a:off x="4962874" y="765675"/>
            <a:ext cx="5257800" cy="849300"/>
          </a:xfrm>
          <a:prstGeom prst="rect">
            <a:avLst/>
          </a:prstGeom>
          <a:noFill/>
          <a:ln>
            <a:noFill/>
          </a:ln>
        </p:spPr>
        <p:txBody>
          <a:bodyPr spcFirstLastPara="1" wrap="square" lIns="0" tIns="0" rIns="0" bIns="0" anchor="t" anchorCtr="0">
            <a:spAutoFit/>
          </a:bodyPr>
          <a:lstStyle/>
          <a:p>
            <a:pPr marL="0" marR="0" lvl="0" indent="0" algn="r" rtl="0">
              <a:lnSpc>
                <a:spcPct val="119916"/>
              </a:lnSpc>
              <a:spcBef>
                <a:spcPts val="0"/>
              </a:spcBef>
              <a:spcAft>
                <a:spcPts val="0"/>
              </a:spcAft>
              <a:buNone/>
            </a:pPr>
            <a:r>
              <a:rPr lang="en-US" sz="1200">
                <a:solidFill>
                  <a:srgbClr val="000000"/>
                </a:solidFill>
                <a:latin typeface="Open Sans"/>
                <a:ea typeface="Open Sans"/>
                <a:cs typeface="Open Sans"/>
                <a:sym typeface="Open Sans"/>
              </a:rPr>
              <a:t>Working with the Gas Engineering team at KC, we provide the best total cryobiobanking system for customers no matter what conditions and </a:t>
            </a:r>
            <a:r>
              <a:rPr lang="en-US" sz="1200">
                <a:solidFill>
                  <a:schemeClr val="dk1"/>
                </a:solidFill>
                <a:latin typeface="Open Sans"/>
                <a:ea typeface="Open Sans"/>
                <a:cs typeface="Open Sans"/>
                <a:sym typeface="Open Sans"/>
              </a:rPr>
              <a:t>limitations they have</a:t>
            </a:r>
            <a:endParaRPr>
              <a:solidFill>
                <a:schemeClr val="dk1"/>
              </a:solidFill>
            </a:endParaRPr>
          </a:p>
          <a:p>
            <a:pPr marL="0" marR="0" lvl="0" indent="0" algn="r" rtl="0">
              <a:lnSpc>
                <a:spcPct val="119916"/>
              </a:lnSpc>
              <a:spcBef>
                <a:spcPts val="0"/>
              </a:spcBef>
              <a:spcAft>
                <a:spcPts val="0"/>
              </a:spcAft>
              <a:buNone/>
            </a:pPr>
            <a:r>
              <a:rPr lang="en-US" sz="1200">
                <a:solidFill>
                  <a:srgbClr val="000000"/>
                </a:solidFill>
                <a:latin typeface="Open Sans"/>
                <a:ea typeface="Open Sans"/>
                <a:cs typeface="Open Sans"/>
                <a:sym typeface="Open Sans"/>
              </a:rPr>
              <a:t> </a:t>
            </a:r>
            <a:endParaRPr/>
          </a:p>
        </p:txBody>
      </p:sp>
      <p:sp>
        <p:nvSpPr>
          <p:cNvPr id="287" name="Google Shape;287;p14"/>
          <p:cNvSpPr txBox="1"/>
          <p:nvPr/>
        </p:nvSpPr>
        <p:spPr>
          <a:xfrm>
            <a:off x="9319616" y="2641700"/>
            <a:ext cx="2386800" cy="215400"/>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endParaRPr/>
          </a:p>
        </p:txBody>
      </p:sp>
      <p:sp>
        <p:nvSpPr>
          <p:cNvPr id="288" name="Google Shape;288;p14"/>
          <p:cNvSpPr txBox="1"/>
          <p:nvPr/>
        </p:nvSpPr>
        <p:spPr>
          <a:xfrm>
            <a:off x="293725" y="1614975"/>
            <a:ext cx="2269800" cy="919482"/>
          </a:xfrm>
          <a:prstGeom prst="rect">
            <a:avLst/>
          </a:prstGeom>
          <a:noFill/>
          <a:ln>
            <a:noFill/>
          </a:ln>
        </p:spPr>
        <p:txBody>
          <a:bodyPr spcFirstLastPara="1" wrap="square" lIns="0" tIns="0" rIns="0" bIns="0" anchor="t" anchorCtr="0">
            <a:spAutoFit/>
          </a:bodyPr>
          <a:lstStyle/>
          <a:p>
            <a:pPr marL="0" marR="0" lvl="0" indent="0" algn="l" rtl="0">
              <a:lnSpc>
                <a:spcPct val="120481"/>
              </a:lnSpc>
              <a:spcBef>
                <a:spcPts val="0"/>
              </a:spcBef>
              <a:spcAft>
                <a:spcPts val="0"/>
              </a:spcAft>
              <a:buNone/>
            </a:pPr>
            <a:r>
              <a:rPr lang="en-US" sz="996" dirty="0">
                <a:solidFill>
                  <a:srgbClr val="00B0F0"/>
                </a:solidFill>
                <a:latin typeface="Open Sans"/>
                <a:ea typeface="Open Sans"/>
                <a:cs typeface="Open Sans"/>
                <a:sym typeface="Open Sans"/>
              </a:rPr>
              <a:t>Total </a:t>
            </a:r>
            <a:r>
              <a:rPr lang="en-US" sz="996" dirty="0" err="1">
                <a:solidFill>
                  <a:srgbClr val="00B0F0"/>
                </a:solidFill>
                <a:latin typeface="Open Sans"/>
                <a:ea typeface="Open Sans"/>
                <a:cs typeface="Open Sans"/>
                <a:sym typeface="Open Sans"/>
              </a:rPr>
              <a:t>CryoPreservation</a:t>
            </a:r>
            <a:r>
              <a:rPr lang="en-US" sz="996" dirty="0">
                <a:solidFill>
                  <a:srgbClr val="00B0F0"/>
                </a:solidFill>
                <a:latin typeface="Open Sans"/>
                <a:ea typeface="Open Sans"/>
                <a:cs typeface="Open Sans"/>
                <a:sym typeface="Open Sans"/>
              </a:rPr>
              <a:t> Solution -</a:t>
            </a:r>
            <a:endParaRPr sz="996" dirty="0">
              <a:solidFill>
                <a:srgbClr val="00B0F0"/>
              </a:solidFill>
              <a:latin typeface="Open Sans"/>
              <a:ea typeface="Open Sans"/>
              <a:cs typeface="Open Sans"/>
              <a:sym typeface="Open Sans"/>
            </a:endParaRPr>
          </a:p>
          <a:p>
            <a:pPr marL="0" marR="0" lvl="0" indent="0" algn="l" rtl="0">
              <a:lnSpc>
                <a:spcPct val="120481"/>
              </a:lnSpc>
              <a:spcBef>
                <a:spcPts val="0"/>
              </a:spcBef>
              <a:spcAft>
                <a:spcPts val="0"/>
              </a:spcAft>
              <a:buNone/>
            </a:pPr>
            <a:r>
              <a:rPr lang="en-US" sz="996" dirty="0">
                <a:solidFill>
                  <a:srgbClr val="00B0F0"/>
                </a:solidFill>
                <a:latin typeface="Open Sans"/>
                <a:ea typeface="Open Sans"/>
                <a:cs typeface="Open Sans"/>
                <a:sym typeface="Open Sans"/>
              </a:rPr>
              <a:t>LN2 Bulk Tank </a:t>
            </a:r>
            <a:endParaRPr sz="996" dirty="0">
              <a:solidFill>
                <a:srgbClr val="00B0F0"/>
              </a:solidFill>
              <a:latin typeface="Open Sans"/>
              <a:ea typeface="Open Sans"/>
              <a:cs typeface="Open Sans"/>
              <a:sym typeface="Open Sans"/>
            </a:endParaRPr>
          </a:p>
          <a:p>
            <a:pPr marL="0" marR="0" lvl="0" indent="0" algn="l" rtl="0">
              <a:lnSpc>
                <a:spcPct val="120481"/>
              </a:lnSpc>
              <a:spcBef>
                <a:spcPts val="0"/>
              </a:spcBef>
              <a:spcAft>
                <a:spcPts val="0"/>
              </a:spcAft>
              <a:buNone/>
            </a:pPr>
            <a:r>
              <a:rPr lang="en-US" sz="996" dirty="0">
                <a:solidFill>
                  <a:srgbClr val="00B0F0"/>
                </a:solidFill>
                <a:latin typeface="Open Sans"/>
                <a:ea typeface="Open Sans"/>
                <a:cs typeface="Open Sans"/>
                <a:sym typeface="Open Sans"/>
              </a:rPr>
              <a:t>LABS and Small RDFs</a:t>
            </a:r>
            <a:endParaRPr sz="996" dirty="0">
              <a:solidFill>
                <a:srgbClr val="00B0F0"/>
              </a:solidFill>
              <a:latin typeface="Open Sans"/>
              <a:ea typeface="Open Sans"/>
              <a:cs typeface="Open Sans"/>
              <a:sym typeface="Open Sans"/>
            </a:endParaRPr>
          </a:p>
          <a:p>
            <a:pPr marL="0" marR="0" lvl="0" indent="0" algn="l" rtl="0">
              <a:lnSpc>
                <a:spcPct val="120481"/>
              </a:lnSpc>
              <a:spcBef>
                <a:spcPts val="0"/>
              </a:spcBef>
              <a:spcAft>
                <a:spcPts val="0"/>
              </a:spcAft>
              <a:buNone/>
            </a:pPr>
            <a:r>
              <a:rPr lang="en-US" sz="996" dirty="0">
                <a:solidFill>
                  <a:srgbClr val="00B0F0"/>
                </a:solidFill>
                <a:latin typeface="Open Sans"/>
                <a:ea typeface="Open Sans"/>
                <a:cs typeface="Open Sans"/>
                <a:sym typeface="Open Sans"/>
              </a:rPr>
              <a:t>VIP</a:t>
            </a:r>
            <a:endParaRPr sz="996" dirty="0">
              <a:solidFill>
                <a:srgbClr val="00B0F0"/>
              </a:solidFill>
              <a:latin typeface="Open Sans"/>
              <a:ea typeface="Open Sans"/>
              <a:cs typeface="Open Sans"/>
              <a:sym typeface="Open Sans"/>
            </a:endParaRPr>
          </a:p>
          <a:p>
            <a:pPr marL="0" marR="0" lvl="0" indent="0" algn="l" rtl="0">
              <a:lnSpc>
                <a:spcPct val="120481"/>
              </a:lnSpc>
              <a:spcBef>
                <a:spcPts val="0"/>
              </a:spcBef>
              <a:spcAft>
                <a:spcPts val="0"/>
              </a:spcAft>
              <a:buNone/>
            </a:pPr>
            <a:r>
              <a:rPr lang="en-US" sz="996" dirty="0">
                <a:solidFill>
                  <a:srgbClr val="00B0F0"/>
                </a:solidFill>
                <a:latin typeface="Open Sans"/>
                <a:ea typeface="Open Sans"/>
                <a:cs typeface="Open Sans"/>
                <a:sym typeface="Open Sans"/>
              </a:rPr>
              <a:t>Network monitoring System</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5" descr="H:\Desktop\bb.jpg"/>
          <p:cNvSpPr/>
          <p:nvPr/>
        </p:nvSpPr>
        <p:spPr>
          <a:xfrm>
            <a:off x="0" y="0"/>
            <a:ext cx="12251874" cy="7550344"/>
          </a:xfrm>
          <a:custGeom>
            <a:avLst/>
            <a:gdLst/>
            <a:ahLst/>
            <a:cxnLst/>
            <a:rect l="l" t="t" r="r" b="b"/>
            <a:pathLst>
              <a:path w="12251874" h="7550344" extrusionOk="0">
                <a:moveTo>
                  <a:pt x="0" y="0"/>
                </a:moveTo>
                <a:lnTo>
                  <a:pt x="12251874" y="0"/>
                </a:lnTo>
                <a:lnTo>
                  <a:pt x="12251874" y="7550344"/>
                </a:lnTo>
                <a:lnTo>
                  <a:pt x="0" y="755034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15"/>
          <p:cNvSpPr/>
          <p:nvPr/>
        </p:nvSpPr>
        <p:spPr>
          <a:xfrm>
            <a:off x="-66361" y="-63118"/>
            <a:ext cx="12318235" cy="6984235"/>
          </a:xfrm>
          <a:custGeom>
            <a:avLst/>
            <a:gdLst/>
            <a:ahLst/>
            <a:cxnLst/>
            <a:rect l="l" t="t" r="r" b="b"/>
            <a:pathLst>
              <a:path w="12318235" h="6984235" extrusionOk="0">
                <a:moveTo>
                  <a:pt x="0" y="0"/>
                </a:moveTo>
                <a:lnTo>
                  <a:pt x="12318235" y="0"/>
                </a:lnTo>
                <a:lnTo>
                  <a:pt x="12318235" y="6984235"/>
                </a:lnTo>
                <a:lnTo>
                  <a:pt x="0" y="698423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5"/>
          <p:cNvSpPr txBox="1"/>
          <p:nvPr/>
        </p:nvSpPr>
        <p:spPr>
          <a:xfrm>
            <a:off x="390871" y="170170"/>
            <a:ext cx="1579200" cy="589392"/>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endParaRPr sz="1596" dirty="0">
              <a:solidFill>
                <a:schemeClr val="tx1"/>
              </a:solidFill>
              <a:latin typeface="Open Sans"/>
              <a:ea typeface="Open Sans"/>
              <a:cs typeface="Open Sans"/>
              <a:sym typeface="Open Sans"/>
            </a:endParaRPr>
          </a:p>
          <a:p>
            <a:pPr marL="0" marR="0" lvl="0" indent="0" algn="l" rtl="0">
              <a:lnSpc>
                <a:spcPct val="120238"/>
              </a:lnSpc>
              <a:spcBef>
                <a:spcPts val="0"/>
              </a:spcBef>
              <a:spcAft>
                <a:spcPts val="0"/>
              </a:spcAft>
              <a:buNone/>
            </a:pPr>
            <a:r>
              <a:rPr lang="en-US" sz="1596" b="1" dirty="0">
                <a:solidFill>
                  <a:schemeClr val="bg1"/>
                </a:solidFill>
                <a:latin typeface="Open Sans"/>
                <a:ea typeface="Open Sans"/>
                <a:cs typeface="Open Sans"/>
                <a:sym typeface="Open Sans"/>
              </a:rPr>
              <a:t>2. </a:t>
            </a:r>
            <a:r>
              <a:rPr lang="en-US" sz="1596" b="1" dirty="0" err="1">
                <a:solidFill>
                  <a:schemeClr val="bg1"/>
                </a:solidFill>
                <a:latin typeface="Open Sans"/>
                <a:ea typeface="Open Sans"/>
                <a:cs typeface="Open Sans"/>
                <a:sym typeface="Open Sans"/>
              </a:rPr>
              <a:t>CryoScience</a:t>
            </a:r>
            <a:endParaRPr b="1" dirty="0">
              <a:solidFill>
                <a:schemeClr val="bg1"/>
              </a:solidFill>
            </a:endParaRPr>
          </a:p>
        </p:txBody>
      </p:sp>
      <p:sp>
        <p:nvSpPr>
          <p:cNvPr id="296" name="Google Shape;296;p15"/>
          <p:cNvSpPr txBox="1"/>
          <p:nvPr/>
        </p:nvSpPr>
        <p:spPr>
          <a:xfrm>
            <a:off x="443436" y="741445"/>
            <a:ext cx="22574" cy="188404"/>
          </a:xfrm>
          <a:prstGeom prst="rect">
            <a:avLst/>
          </a:prstGeom>
          <a:noFill/>
          <a:ln>
            <a:noFill/>
          </a:ln>
        </p:spPr>
        <p:txBody>
          <a:bodyPr spcFirstLastPara="1" wrap="square" lIns="0" tIns="0" rIns="0" bIns="0" anchor="t" anchorCtr="0">
            <a:spAutoFit/>
          </a:bodyPr>
          <a:lstStyle/>
          <a:p>
            <a:pPr marL="0" marR="0" lvl="0" indent="0" algn="l" rtl="0">
              <a:lnSpc>
                <a:spcPct val="157530"/>
              </a:lnSpc>
              <a:spcBef>
                <a:spcPts val="0"/>
              </a:spcBef>
              <a:spcAft>
                <a:spcPts val="0"/>
              </a:spcAft>
              <a:buNone/>
            </a:pPr>
            <a:r>
              <a:rPr lang="en-US" sz="996">
                <a:solidFill>
                  <a:srgbClr val="00B0F0"/>
                </a:solidFill>
                <a:latin typeface="Open Sans"/>
                <a:ea typeface="Open Sans"/>
                <a:cs typeface="Open Sans"/>
                <a:sym typeface="Open Sans"/>
              </a:rPr>
              <a:t> </a:t>
            </a:r>
            <a:endParaRPr/>
          </a:p>
        </p:txBody>
      </p:sp>
      <p:sp>
        <p:nvSpPr>
          <p:cNvPr id="297" name="Google Shape;297;p15"/>
          <p:cNvSpPr txBox="1"/>
          <p:nvPr/>
        </p:nvSpPr>
        <p:spPr>
          <a:xfrm>
            <a:off x="409921" y="737433"/>
            <a:ext cx="1849200" cy="214546"/>
          </a:xfrm>
          <a:prstGeom prst="rect">
            <a:avLst/>
          </a:prstGeom>
          <a:noFill/>
          <a:ln>
            <a:noFill/>
          </a:ln>
        </p:spPr>
        <p:txBody>
          <a:bodyPr spcFirstLastPara="1" wrap="square" lIns="0" tIns="0" rIns="0" bIns="0" anchor="t" anchorCtr="0">
            <a:spAutoFit/>
          </a:bodyPr>
          <a:lstStyle/>
          <a:p>
            <a:pPr marL="0" marR="0" lvl="0" indent="0" algn="l" rtl="0">
              <a:lnSpc>
                <a:spcPct val="139959"/>
              </a:lnSpc>
              <a:spcBef>
                <a:spcPts val="0"/>
              </a:spcBef>
              <a:spcAft>
                <a:spcPts val="0"/>
              </a:spcAft>
              <a:buNone/>
            </a:pPr>
            <a:r>
              <a:rPr lang="en-US" sz="996" dirty="0">
                <a:solidFill>
                  <a:srgbClr val="00B0F0"/>
                </a:solidFill>
                <a:latin typeface="Open Sans"/>
                <a:ea typeface="Open Sans"/>
                <a:cs typeface="Open Sans"/>
                <a:sym typeface="Open Sans"/>
              </a:rPr>
              <a:t>At</a:t>
            </a:r>
            <a:r>
              <a:rPr lang="ko-KR" altLang="en-US" sz="996" dirty="0">
                <a:solidFill>
                  <a:srgbClr val="00B0F0"/>
                </a:solidFill>
                <a:latin typeface="Open Sans"/>
                <a:ea typeface="Open Sans"/>
                <a:cs typeface="Open Sans"/>
                <a:sym typeface="Open Sans"/>
              </a:rPr>
              <a:t> </a:t>
            </a:r>
            <a:r>
              <a:rPr lang="en-US" sz="996" dirty="0">
                <a:solidFill>
                  <a:srgbClr val="00B0F0"/>
                </a:solidFill>
                <a:latin typeface="Open Sans"/>
                <a:ea typeface="Open Sans"/>
                <a:cs typeface="Open Sans"/>
                <a:sym typeface="Open Sans"/>
              </a:rPr>
              <a:t>National</a:t>
            </a:r>
            <a:r>
              <a:rPr lang="en-US" sz="996" dirty="0">
                <a:solidFill>
                  <a:srgbClr val="FFFFFF"/>
                </a:solidFill>
                <a:latin typeface="Open Sans"/>
                <a:ea typeface="Open Sans"/>
                <a:cs typeface="Open Sans"/>
                <a:sym typeface="Open Sans"/>
              </a:rPr>
              <a:t> </a:t>
            </a:r>
            <a:r>
              <a:rPr lang="en-US" sz="996" dirty="0">
                <a:solidFill>
                  <a:srgbClr val="00B0F0"/>
                </a:solidFill>
                <a:latin typeface="Open Sans"/>
                <a:ea typeface="Open Sans"/>
                <a:cs typeface="Open Sans"/>
                <a:sym typeface="Open Sans"/>
              </a:rPr>
              <a:t>Cancer</a:t>
            </a:r>
            <a:r>
              <a:rPr lang="en-US" sz="996" dirty="0">
                <a:solidFill>
                  <a:srgbClr val="FFFFFF"/>
                </a:solidFill>
                <a:latin typeface="Open Sans"/>
                <a:ea typeface="Open Sans"/>
                <a:cs typeface="Open Sans"/>
                <a:sym typeface="Open Sans"/>
              </a:rPr>
              <a:t> </a:t>
            </a:r>
            <a:r>
              <a:rPr lang="en-US" sz="996" dirty="0">
                <a:solidFill>
                  <a:srgbClr val="00B0F0"/>
                </a:solidFill>
                <a:latin typeface="Open Sans"/>
                <a:ea typeface="Open Sans"/>
                <a:cs typeface="Open Sans"/>
                <a:sym typeface="Open Sans"/>
              </a:rPr>
              <a:t>Center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6"/>
          <p:cNvSpPr/>
          <p:nvPr/>
        </p:nvSpPr>
        <p:spPr>
          <a:xfrm flipH="1">
            <a:off x="4093435" y="4432059"/>
            <a:ext cx="1839582" cy="1482376"/>
          </a:xfrm>
          <a:custGeom>
            <a:avLst/>
            <a:gdLst/>
            <a:ahLst/>
            <a:cxnLst/>
            <a:rect l="l" t="t" r="r" b="b"/>
            <a:pathLst>
              <a:path w="1839582" h="1482376" extrusionOk="0">
                <a:moveTo>
                  <a:pt x="1839583" y="0"/>
                </a:moveTo>
                <a:lnTo>
                  <a:pt x="0" y="0"/>
                </a:lnTo>
                <a:lnTo>
                  <a:pt x="0" y="1482375"/>
                </a:lnTo>
                <a:lnTo>
                  <a:pt x="1839583" y="1482375"/>
                </a:lnTo>
                <a:lnTo>
                  <a:pt x="1839583"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6"/>
          <p:cNvSpPr/>
          <p:nvPr/>
        </p:nvSpPr>
        <p:spPr>
          <a:xfrm>
            <a:off x="2492473" y="544392"/>
            <a:ext cx="8009506" cy="6353"/>
          </a:xfrm>
          <a:custGeom>
            <a:avLst/>
            <a:gdLst/>
            <a:ahLst/>
            <a:cxnLst/>
            <a:rect l="l" t="t" r="r" b="b"/>
            <a:pathLst>
              <a:path w="8009509" h="6350" extrusionOk="0">
                <a:moveTo>
                  <a:pt x="0" y="0"/>
                </a:moveTo>
                <a:lnTo>
                  <a:pt x="8009509" y="0"/>
                </a:lnTo>
                <a:lnTo>
                  <a:pt x="8009509"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6"/>
          <p:cNvSpPr/>
          <p:nvPr/>
        </p:nvSpPr>
        <p:spPr>
          <a:xfrm>
            <a:off x="5361289" y="3030579"/>
            <a:ext cx="5331543" cy="3200695"/>
          </a:xfrm>
          <a:custGeom>
            <a:avLst/>
            <a:gdLst/>
            <a:ahLst/>
            <a:cxnLst/>
            <a:rect l="l" t="t" r="r" b="b"/>
            <a:pathLst>
              <a:path w="5331543" h="3200695" extrusionOk="0">
                <a:moveTo>
                  <a:pt x="0" y="0"/>
                </a:moveTo>
                <a:lnTo>
                  <a:pt x="5331543" y="0"/>
                </a:lnTo>
                <a:lnTo>
                  <a:pt x="5331543" y="3200695"/>
                </a:lnTo>
                <a:lnTo>
                  <a:pt x="0" y="320069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6" descr="실내이(가) 표시된 사진  자동 생성된 설명"/>
          <p:cNvSpPr/>
          <p:nvPr/>
        </p:nvSpPr>
        <p:spPr>
          <a:xfrm rot="5400000">
            <a:off x="-281487" y="2489639"/>
            <a:ext cx="4911842" cy="3668716"/>
          </a:xfrm>
          <a:custGeom>
            <a:avLst/>
            <a:gdLst/>
            <a:ahLst/>
            <a:cxnLst/>
            <a:rect l="l" t="t" r="r" b="b"/>
            <a:pathLst>
              <a:path w="4911842" h="3668716" extrusionOk="0">
                <a:moveTo>
                  <a:pt x="0" y="0"/>
                </a:moveTo>
                <a:lnTo>
                  <a:pt x="4911842" y="0"/>
                </a:lnTo>
                <a:lnTo>
                  <a:pt x="4911842" y="3668715"/>
                </a:lnTo>
                <a:lnTo>
                  <a:pt x="0" y="366871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6"/>
          <p:cNvSpPr txBox="1"/>
          <p:nvPr/>
        </p:nvSpPr>
        <p:spPr>
          <a:xfrm>
            <a:off x="340071" y="280988"/>
            <a:ext cx="1579200" cy="11319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2. CryoScience</a:t>
            </a:r>
            <a:endParaRPr/>
          </a:p>
        </p:txBody>
      </p:sp>
      <p:sp>
        <p:nvSpPr>
          <p:cNvPr id="308" name="Google Shape;308;p16"/>
          <p:cNvSpPr txBox="1"/>
          <p:nvPr/>
        </p:nvSpPr>
        <p:spPr>
          <a:xfrm>
            <a:off x="6206766" y="778193"/>
            <a:ext cx="4481913" cy="1827009"/>
          </a:xfrm>
          <a:prstGeom prst="rect">
            <a:avLst/>
          </a:prstGeom>
          <a:noFill/>
          <a:ln>
            <a:noFill/>
          </a:ln>
        </p:spPr>
        <p:txBody>
          <a:bodyPr spcFirstLastPara="1" wrap="square" lIns="0" tIns="0" rIns="0" bIns="0" anchor="t" anchorCtr="0">
            <a:spAutoFit/>
          </a:bodyPr>
          <a:lstStyle/>
          <a:p>
            <a:pPr marL="0" marR="0" lvl="0" indent="0" algn="r" rtl="0">
              <a:lnSpc>
                <a:spcPct val="119916"/>
              </a:lnSpc>
              <a:spcBef>
                <a:spcPts val="0"/>
              </a:spcBef>
              <a:spcAft>
                <a:spcPts val="0"/>
              </a:spcAft>
              <a:buNone/>
            </a:pPr>
            <a:r>
              <a:rPr lang="en-US" sz="1200">
                <a:solidFill>
                  <a:srgbClr val="000000"/>
                </a:solidFill>
                <a:latin typeface="Open Sans"/>
                <a:ea typeface="Open Sans"/>
                <a:cs typeface="Open Sans"/>
                <a:sym typeface="Open Sans"/>
              </a:rPr>
              <a:t>Manufactured by Cryofabin New Jersey No liquid nitrogen shielding, or helium gas circulation required Lightweight but rugged construction stands up to trucking and everyday abuse Suitable for air transport All welded construction Lowest loss rates in the industry All units equipped with integral caster base Easily removable and interchangeable manifolds Applications include Distribution, Research and Liquefaction Over 2,000 units sold in Korea</a:t>
            </a:r>
            <a:endParaRPr/>
          </a:p>
        </p:txBody>
      </p:sp>
      <p:sp>
        <p:nvSpPr>
          <p:cNvPr id="309" name="Google Shape;309;p16"/>
          <p:cNvSpPr txBox="1"/>
          <p:nvPr/>
        </p:nvSpPr>
        <p:spPr>
          <a:xfrm>
            <a:off x="1824334" y="1212529"/>
            <a:ext cx="1620900" cy="522600"/>
          </a:xfrm>
          <a:prstGeom prst="rect">
            <a:avLst/>
          </a:prstGeom>
          <a:noFill/>
          <a:ln>
            <a:noFill/>
          </a:ln>
        </p:spPr>
        <p:txBody>
          <a:bodyPr spcFirstLastPara="1" wrap="square" lIns="0" tIns="0" rIns="0" bIns="0" anchor="t" anchorCtr="0">
            <a:spAutoFit/>
          </a:bodyPr>
          <a:lstStyle/>
          <a:p>
            <a:pPr marL="0" marR="0" lvl="0" indent="0" algn="l" rtl="0">
              <a:lnSpc>
                <a:spcPct val="120481"/>
              </a:lnSpc>
              <a:spcBef>
                <a:spcPts val="0"/>
              </a:spcBef>
              <a:spcAft>
                <a:spcPts val="0"/>
              </a:spcAft>
              <a:buNone/>
            </a:pPr>
            <a:r>
              <a:rPr lang="en-US" sz="996">
                <a:solidFill>
                  <a:srgbClr val="00B0F0"/>
                </a:solidFill>
                <a:latin typeface="Open Sans"/>
                <a:ea typeface="Open Sans"/>
                <a:cs typeface="Open Sans"/>
                <a:sym typeface="Open Sans"/>
              </a:rPr>
              <a:t>Liquid Helium Containers Liquid Helium Hose &amp; Accessories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7"/>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7"/>
          <p:cNvSpPr txBox="1"/>
          <p:nvPr/>
        </p:nvSpPr>
        <p:spPr>
          <a:xfrm>
            <a:off x="11093196" y="6420298"/>
            <a:ext cx="171145" cy="206883"/>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a:solidFill>
                  <a:srgbClr val="8A8A8A"/>
                </a:solidFill>
                <a:latin typeface="IBM Plex Sans"/>
                <a:ea typeface="IBM Plex Sans"/>
                <a:cs typeface="IBM Plex Sans"/>
                <a:sym typeface="IBM Plex Sans"/>
              </a:rPr>
              <a:t>17</a:t>
            </a:r>
            <a:endParaRPr/>
          </a:p>
        </p:txBody>
      </p:sp>
      <p:sp>
        <p:nvSpPr>
          <p:cNvPr id="316" name="Google Shape;316;p17"/>
          <p:cNvSpPr txBox="1"/>
          <p:nvPr/>
        </p:nvSpPr>
        <p:spPr>
          <a:xfrm>
            <a:off x="2492475" y="544400"/>
            <a:ext cx="9366600" cy="1847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000">
                <a:solidFill>
                  <a:srgbClr val="000000"/>
                </a:solidFill>
                <a:latin typeface="Open Sans"/>
                <a:ea typeface="Open Sans"/>
                <a:cs typeface="Open Sans"/>
                <a:sym typeface="Open Sans"/>
              </a:rPr>
              <a:t>Healthcare</a:t>
            </a:r>
            <a:endParaRPr/>
          </a:p>
        </p:txBody>
      </p:sp>
      <p:sp>
        <p:nvSpPr>
          <p:cNvPr id="317" name="Google Shape;317;p17"/>
          <p:cNvSpPr txBox="1"/>
          <p:nvPr/>
        </p:nvSpPr>
        <p:spPr>
          <a:xfrm>
            <a:off x="5456272" y="3463061"/>
            <a:ext cx="1795786" cy="3409283"/>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20003">
                <a:solidFill>
                  <a:srgbClr val="00B0F0"/>
                </a:solidFill>
                <a:latin typeface="Open Sans"/>
                <a:ea typeface="Open Sans"/>
                <a:cs typeface="Open Sans"/>
                <a:sym typeface="Open Sans"/>
              </a:rPr>
              <a:t>3.</a:t>
            </a:r>
            <a:endParaRPr/>
          </a:p>
        </p:txBody>
      </p:sp>
      <p:sp>
        <p:nvSpPr>
          <p:cNvPr id="318" name="Google Shape;318;p17"/>
          <p:cNvSpPr txBox="1"/>
          <p:nvPr/>
        </p:nvSpPr>
        <p:spPr>
          <a:xfrm>
            <a:off x="340071" y="280988"/>
            <a:ext cx="1579200" cy="14271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Areas of Business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8"/>
          <p:cNvSpPr/>
          <p:nvPr/>
        </p:nvSpPr>
        <p:spPr>
          <a:xfrm>
            <a:off x="116100" y="2593429"/>
            <a:ext cx="9912515" cy="4264571"/>
          </a:xfrm>
          <a:custGeom>
            <a:avLst/>
            <a:gdLst/>
            <a:ahLst/>
            <a:cxnLst/>
            <a:rect l="l" t="t" r="r" b="b"/>
            <a:pathLst>
              <a:path w="9912515" h="4264571" extrusionOk="0">
                <a:moveTo>
                  <a:pt x="0" y="0"/>
                </a:moveTo>
                <a:lnTo>
                  <a:pt x="9912515" y="0"/>
                </a:lnTo>
                <a:lnTo>
                  <a:pt x="9912515" y="4264571"/>
                </a:lnTo>
                <a:lnTo>
                  <a:pt x="0" y="426457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8"/>
          <p:cNvSpPr/>
          <p:nvPr/>
        </p:nvSpPr>
        <p:spPr>
          <a:xfrm>
            <a:off x="2492473" y="544392"/>
            <a:ext cx="8088122" cy="6353"/>
          </a:xfrm>
          <a:custGeom>
            <a:avLst/>
            <a:gdLst/>
            <a:ahLst/>
            <a:cxnLst/>
            <a:rect l="l" t="t" r="r" b="b"/>
            <a:pathLst>
              <a:path w="8088122" h="6350" extrusionOk="0">
                <a:moveTo>
                  <a:pt x="0" y="0"/>
                </a:moveTo>
                <a:lnTo>
                  <a:pt x="8088122" y="0"/>
                </a:lnTo>
                <a:lnTo>
                  <a:pt x="8088122"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18"/>
          <p:cNvSpPr/>
          <p:nvPr/>
        </p:nvSpPr>
        <p:spPr>
          <a:xfrm>
            <a:off x="0" y="1529439"/>
            <a:ext cx="5817489" cy="2548947"/>
          </a:xfrm>
          <a:custGeom>
            <a:avLst/>
            <a:gdLst/>
            <a:ahLst/>
            <a:cxnLst/>
            <a:rect l="l" t="t" r="r" b="b"/>
            <a:pathLst>
              <a:path w="5817489" h="2548947" extrusionOk="0">
                <a:moveTo>
                  <a:pt x="0" y="0"/>
                </a:moveTo>
                <a:lnTo>
                  <a:pt x="5817489" y="0"/>
                </a:lnTo>
                <a:lnTo>
                  <a:pt x="5817489" y="2548947"/>
                </a:lnTo>
                <a:lnTo>
                  <a:pt x="0" y="2548947"/>
                </a:lnTo>
                <a:lnTo>
                  <a:pt x="0" y="0"/>
                </a:lnTo>
                <a:close/>
              </a:path>
            </a:pathLst>
          </a:custGeom>
          <a:blipFill rotWithShape="1">
            <a:blip r:embed="rId4">
              <a:alphaModFix/>
            </a:blip>
            <a:stretch>
              <a:fillRect l="-31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18" descr="텍스트이(가) 표시된 사진  매우 높은 신뢰도로 생성된 설명"/>
          <p:cNvSpPr/>
          <p:nvPr/>
        </p:nvSpPr>
        <p:spPr>
          <a:xfrm>
            <a:off x="8729234" y="2039426"/>
            <a:ext cx="597418" cy="881872"/>
          </a:xfrm>
          <a:custGeom>
            <a:avLst/>
            <a:gdLst/>
            <a:ahLst/>
            <a:cxnLst/>
            <a:rect l="l" t="t" r="r" b="b"/>
            <a:pathLst>
              <a:path w="597418" h="881872" extrusionOk="0">
                <a:moveTo>
                  <a:pt x="0" y="0"/>
                </a:moveTo>
                <a:lnTo>
                  <a:pt x="597417" y="0"/>
                </a:lnTo>
                <a:lnTo>
                  <a:pt x="597417" y="881872"/>
                </a:lnTo>
                <a:lnTo>
                  <a:pt x="0" y="88187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18" descr="텍스트이(가) 표시된 사진  매우 높은 신뢰도로 생성된 설명"/>
          <p:cNvSpPr/>
          <p:nvPr/>
        </p:nvSpPr>
        <p:spPr>
          <a:xfrm>
            <a:off x="9348073" y="2071040"/>
            <a:ext cx="637689" cy="857307"/>
          </a:xfrm>
          <a:custGeom>
            <a:avLst/>
            <a:gdLst/>
            <a:ahLst/>
            <a:cxnLst/>
            <a:rect l="l" t="t" r="r" b="b"/>
            <a:pathLst>
              <a:path w="637689" h="857307" extrusionOk="0">
                <a:moveTo>
                  <a:pt x="0" y="0"/>
                </a:moveTo>
                <a:lnTo>
                  <a:pt x="637689" y="0"/>
                </a:lnTo>
                <a:lnTo>
                  <a:pt x="637689" y="857307"/>
                </a:lnTo>
                <a:lnTo>
                  <a:pt x="0" y="85730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18" descr="스크린샷이(가) 표시된 사진  매우 높은 신뢰도로 생성된 설명"/>
          <p:cNvSpPr/>
          <p:nvPr/>
        </p:nvSpPr>
        <p:spPr>
          <a:xfrm>
            <a:off x="10028615" y="2128952"/>
            <a:ext cx="551993" cy="764600"/>
          </a:xfrm>
          <a:custGeom>
            <a:avLst/>
            <a:gdLst/>
            <a:ahLst/>
            <a:cxnLst/>
            <a:rect l="l" t="t" r="r" b="b"/>
            <a:pathLst>
              <a:path w="551993" h="764600" extrusionOk="0">
                <a:moveTo>
                  <a:pt x="0" y="0"/>
                </a:moveTo>
                <a:lnTo>
                  <a:pt x="551993" y="0"/>
                </a:lnTo>
                <a:lnTo>
                  <a:pt x="551993" y="764600"/>
                </a:lnTo>
                <a:lnTo>
                  <a:pt x="0" y="7646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18"/>
          <p:cNvSpPr txBox="1"/>
          <p:nvPr/>
        </p:nvSpPr>
        <p:spPr>
          <a:xfrm>
            <a:off x="352001" y="417451"/>
            <a:ext cx="2152500" cy="8364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a:t>
            </a:r>
            <a:r>
              <a:rPr lang="en-US" sz="1596">
                <a:latin typeface="Open Sans"/>
                <a:ea typeface="Open Sans"/>
                <a:cs typeface="Open Sans"/>
                <a:sym typeface="Open Sans"/>
              </a:rPr>
              <a:t> </a:t>
            </a:r>
            <a:r>
              <a:rPr lang="en-US" sz="1596">
                <a:solidFill>
                  <a:srgbClr val="000000"/>
                </a:solidFill>
                <a:latin typeface="Open Sans"/>
                <a:ea typeface="Open Sans"/>
                <a:cs typeface="Open Sans"/>
                <a:sym typeface="Open Sans"/>
              </a:rPr>
              <a:t>cryogenics</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4. Healthcare</a:t>
            </a:r>
            <a:endParaRPr/>
          </a:p>
        </p:txBody>
      </p:sp>
      <p:sp>
        <p:nvSpPr>
          <p:cNvPr id="330" name="Google Shape;330;p18"/>
          <p:cNvSpPr txBox="1"/>
          <p:nvPr/>
        </p:nvSpPr>
        <p:spPr>
          <a:xfrm>
            <a:off x="739140" y="741445"/>
            <a:ext cx="22574" cy="188404"/>
          </a:xfrm>
          <a:prstGeom prst="rect">
            <a:avLst/>
          </a:prstGeom>
          <a:noFill/>
          <a:ln>
            <a:noFill/>
          </a:ln>
        </p:spPr>
        <p:txBody>
          <a:bodyPr spcFirstLastPara="1" wrap="square" lIns="0" tIns="0" rIns="0" bIns="0" anchor="t" anchorCtr="0">
            <a:spAutoFit/>
          </a:bodyPr>
          <a:lstStyle/>
          <a:p>
            <a:pPr marL="0" marR="0" lvl="0" indent="0" algn="l" rtl="0">
              <a:lnSpc>
                <a:spcPct val="157530"/>
              </a:lnSpc>
              <a:spcBef>
                <a:spcPts val="0"/>
              </a:spcBef>
              <a:spcAft>
                <a:spcPts val="0"/>
              </a:spcAft>
              <a:buNone/>
            </a:pPr>
            <a:r>
              <a:rPr lang="en-US" sz="996">
                <a:solidFill>
                  <a:srgbClr val="00B0F0"/>
                </a:solidFill>
                <a:latin typeface="Open Sans"/>
                <a:ea typeface="Open Sans"/>
                <a:cs typeface="Open Sans"/>
                <a:sym typeface="Open Sans"/>
              </a:rPr>
              <a:t> </a:t>
            </a:r>
            <a:endParaRPr/>
          </a:p>
        </p:txBody>
      </p:sp>
      <p:sp>
        <p:nvSpPr>
          <p:cNvPr id="331" name="Google Shape;331;p18"/>
          <p:cNvSpPr txBox="1"/>
          <p:nvPr/>
        </p:nvSpPr>
        <p:spPr>
          <a:xfrm>
            <a:off x="5958905" y="659930"/>
            <a:ext cx="4621800" cy="1070700"/>
          </a:xfrm>
          <a:prstGeom prst="rect">
            <a:avLst/>
          </a:prstGeom>
          <a:noFill/>
          <a:ln>
            <a:noFill/>
          </a:ln>
        </p:spPr>
        <p:txBody>
          <a:bodyPr spcFirstLastPara="1" wrap="square" lIns="0" tIns="0" rIns="0" bIns="0" anchor="t" anchorCtr="0">
            <a:spAutoFit/>
          </a:bodyPr>
          <a:lstStyle/>
          <a:p>
            <a:pPr marL="0" marR="0" lvl="0" indent="0" algn="r" rtl="0">
              <a:lnSpc>
                <a:spcPct val="119916"/>
              </a:lnSpc>
              <a:spcBef>
                <a:spcPts val="0"/>
              </a:spcBef>
              <a:spcAft>
                <a:spcPts val="0"/>
              </a:spcAft>
              <a:buNone/>
            </a:pPr>
            <a:r>
              <a:rPr lang="en-US" sz="1200">
                <a:solidFill>
                  <a:srgbClr val="000000"/>
                </a:solidFill>
                <a:latin typeface="Open Sans"/>
                <a:ea typeface="Open Sans"/>
                <a:cs typeface="Open Sans"/>
                <a:sym typeface="Open Sans"/>
              </a:rPr>
              <a:t>Oxygen Gas Cylinders for all major general hospitals, Over 100,000 cylinders sold </a:t>
            </a:r>
            <a:endParaRPr sz="1200">
              <a:solidFill>
                <a:srgbClr val="000000"/>
              </a:solidFill>
              <a:latin typeface="Open Sans"/>
              <a:ea typeface="Open Sans"/>
              <a:cs typeface="Open Sans"/>
              <a:sym typeface="Open Sans"/>
            </a:endParaRPr>
          </a:p>
          <a:p>
            <a:pPr marL="0" marR="0" lvl="0" indent="0" algn="r" rtl="0">
              <a:lnSpc>
                <a:spcPct val="119916"/>
              </a:lnSpc>
              <a:spcBef>
                <a:spcPts val="0"/>
              </a:spcBef>
              <a:spcAft>
                <a:spcPts val="0"/>
              </a:spcAft>
              <a:buNone/>
            </a:pPr>
            <a:r>
              <a:rPr lang="en-US" sz="1200">
                <a:solidFill>
                  <a:srgbClr val="000000"/>
                </a:solidFill>
                <a:latin typeface="Open Sans"/>
                <a:ea typeface="Open Sans"/>
                <a:cs typeface="Open Sans"/>
                <a:sym typeface="Open Sans"/>
              </a:rPr>
              <a:t>Certificate of GMP</a:t>
            </a:r>
            <a:endParaRPr sz="1200">
              <a:solidFill>
                <a:srgbClr val="000000"/>
              </a:solidFill>
              <a:latin typeface="Open Sans"/>
              <a:ea typeface="Open Sans"/>
              <a:cs typeface="Open Sans"/>
              <a:sym typeface="Open Sans"/>
            </a:endParaRPr>
          </a:p>
          <a:p>
            <a:pPr marL="0" lvl="0" indent="0" algn="r" rtl="0">
              <a:lnSpc>
                <a:spcPct val="119916"/>
              </a:lnSpc>
              <a:spcBef>
                <a:spcPts val="0"/>
              </a:spcBef>
              <a:spcAft>
                <a:spcPts val="0"/>
              </a:spcAft>
              <a:buClr>
                <a:schemeClr val="dk1"/>
              </a:buClr>
              <a:buFont typeface="Arial"/>
              <a:buNone/>
            </a:pPr>
            <a:r>
              <a:rPr lang="en-US" sz="1200">
                <a:solidFill>
                  <a:schemeClr val="dk1"/>
                </a:solidFill>
                <a:latin typeface="Open Sans"/>
                <a:ea typeface="Open Sans"/>
                <a:cs typeface="Open Sans"/>
                <a:sym typeface="Open Sans"/>
              </a:rPr>
              <a:t>Medical equipment manufacturing license </a:t>
            </a:r>
            <a:endParaRPr>
              <a:solidFill>
                <a:schemeClr val="dk1"/>
              </a:solidFill>
            </a:endParaRPr>
          </a:p>
          <a:p>
            <a:pPr marL="0" marR="0" lvl="0" indent="0" algn="r" rtl="0">
              <a:lnSpc>
                <a:spcPct val="119916"/>
              </a:lnSpc>
              <a:spcBef>
                <a:spcPts val="0"/>
              </a:spcBef>
              <a:spcAft>
                <a:spcPts val="0"/>
              </a:spcAft>
              <a:buNone/>
            </a:pPr>
            <a:endParaRPr sz="1200">
              <a:latin typeface="Open Sans"/>
              <a:ea typeface="Open Sans"/>
              <a:cs typeface="Open Sans"/>
              <a:sym typeface="Open Sans"/>
            </a:endParaRPr>
          </a:p>
        </p:txBody>
      </p:sp>
      <p:sp>
        <p:nvSpPr>
          <p:cNvPr id="332" name="Google Shape;332;p18"/>
          <p:cNvSpPr txBox="1"/>
          <p:nvPr/>
        </p:nvSpPr>
        <p:spPr>
          <a:xfrm>
            <a:off x="7081699" y="1396701"/>
            <a:ext cx="3498900" cy="215400"/>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endParaRPr/>
          </a:p>
        </p:txBody>
      </p:sp>
      <p:sp>
        <p:nvSpPr>
          <p:cNvPr id="333" name="Google Shape;333;p18"/>
          <p:cNvSpPr txBox="1"/>
          <p:nvPr/>
        </p:nvSpPr>
        <p:spPr>
          <a:xfrm>
            <a:off x="363921" y="1458408"/>
            <a:ext cx="3726300" cy="338100"/>
          </a:xfrm>
          <a:prstGeom prst="rect">
            <a:avLst/>
          </a:prstGeom>
          <a:noFill/>
          <a:ln>
            <a:noFill/>
          </a:ln>
        </p:spPr>
        <p:txBody>
          <a:bodyPr spcFirstLastPara="1" wrap="square" lIns="0" tIns="0" rIns="0" bIns="0" anchor="t" anchorCtr="0">
            <a:spAutoFit/>
          </a:bodyPr>
          <a:lstStyle/>
          <a:p>
            <a:pPr marL="0" marR="0" lvl="0" indent="0" algn="l" rtl="0">
              <a:lnSpc>
                <a:spcPct val="120481"/>
              </a:lnSpc>
              <a:spcBef>
                <a:spcPts val="0"/>
              </a:spcBef>
              <a:spcAft>
                <a:spcPts val="0"/>
              </a:spcAft>
              <a:buNone/>
            </a:pPr>
            <a:r>
              <a:rPr lang="en-US" sz="996">
                <a:solidFill>
                  <a:srgbClr val="00B0F0"/>
                </a:solidFill>
                <a:latin typeface="Open Sans"/>
                <a:ea typeface="Open Sans"/>
                <a:cs typeface="Open Sans"/>
                <a:sym typeface="Open Sans"/>
              </a:rPr>
              <a:t>Portable aluminum Oxygen Cylinders and accessories for medical &amp; homecare</a:t>
            </a:r>
            <a:endParaRPr/>
          </a:p>
        </p:txBody>
      </p:sp>
      <p:sp>
        <p:nvSpPr>
          <p:cNvPr id="334" name="Google Shape;334;p18"/>
          <p:cNvSpPr txBox="1"/>
          <p:nvPr/>
        </p:nvSpPr>
        <p:spPr>
          <a:xfrm>
            <a:off x="351995" y="1911574"/>
            <a:ext cx="2536500" cy="153300"/>
          </a:xfrm>
          <a:prstGeom prst="rect">
            <a:avLst/>
          </a:prstGeom>
          <a:noFill/>
          <a:ln>
            <a:noFill/>
          </a:ln>
        </p:spPr>
        <p:txBody>
          <a:bodyPr spcFirstLastPara="1" wrap="square" lIns="0" tIns="0" rIns="0" bIns="0" anchor="t" anchorCtr="0">
            <a:spAutoFit/>
          </a:bodyPr>
          <a:lstStyle/>
          <a:p>
            <a:pPr marL="0" marR="0" lvl="0" indent="0" algn="l" rtl="0">
              <a:lnSpc>
                <a:spcPct val="120481"/>
              </a:lnSpc>
              <a:spcBef>
                <a:spcPts val="0"/>
              </a:spcBef>
              <a:spcAft>
                <a:spcPts val="0"/>
              </a:spcAft>
              <a:buNone/>
            </a:pPr>
            <a:r>
              <a:rPr lang="en-US" sz="996">
                <a:solidFill>
                  <a:srgbClr val="00B0F0"/>
                </a:solidFill>
                <a:latin typeface="Open Sans"/>
                <a:ea typeface="Open Sans"/>
                <a:cs typeface="Open Sans"/>
                <a:sym typeface="Open Sans"/>
              </a:rPr>
              <a:t>Aluminum cylinders for special gas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9"/>
          <p:cNvSpPr/>
          <p:nvPr/>
        </p:nvSpPr>
        <p:spPr>
          <a:xfrm>
            <a:off x="2492473" y="544392"/>
            <a:ext cx="8043796" cy="6353"/>
          </a:xfrm>
          <a:custGeom>
            <a:avLst/>
            <a:gdLst/>
            <a:ahLst/>
            <a:cxnLst/>
            <a:rect l="l" t="t" r="r" b="b"/>
            <a:pathLst>
              <a:path w="8043799" h="6350" extrusionOk="0">
                <a:moveTo>
                  <a:pt x="0" y="0"/>
                </a:moveTo>
                <a:lnTo>
                  <a:pt x="8043799" y="0"/>
                </a:lnTo>
                <a:lnTo>
                  <a:pt x="8043799"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9"/>
          <p:cNvSpPr txBox="1"/>
          <p:nvPr/>
        </p:nvSpPr>
        <p:spPr>
          <a:xfrm>
            <a:off x="11093196" y="6420298"/>
            <a:ext cx="171145" cy="206883"/>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a:solidFill>
                  <a:srgbClr val="8A8A8A"/>
                </a:solidFill>
                <a:latin typeface="IBM Plex Sans"/>
                <a:ea typeface="IBM Plex Sans"/>
                <a:cs typeface="IBM Plex Sans"/>
                <a:sym typeface="IBM Plex Sans"/>
              </a:rPr>
              <a:t>19</a:t>
            </a:r>
            <a:endParaRPr/>
          </a:p>
        </p:txBody>
      </p:sp>
      <p:sp>
        <p:nvSpPr>
          <p:cNvPr id="341" name="Google Shape;341;p19"/>
          <p:cNvSpPr txBox="1"/>
          <p:nvPr/>
        </p:nvSpPr>
        <p:spPr>
          <a:xfrm>
            <a:off x="2492475" y="544400"/>
            <a:ext cx="8872800" cy="4063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a:solidFill>
                  <a:srgbClr val="000000"/>
                </a:solidFill>
                <a:latin typeface="Open Sans"/>
                <a:ea typeface="Open Sans"/>
                <a:cs typeface="Open Sans"/>
                <a:sym typeface="Open Sans"/>
              </a:rPr>
              <a:t>Gas Engineering</a:t>
            </a:r>
            <a:endParaRPr/>
          </a:p>
        </p:txBody>
      </p:sp>
      <p:sp>
        <p:nvSpPr>
          <p:cNvPr id="342" name="Google Shape;342;p19"/>
          <p:cNvSpPr txBox="1"/>
          <p:nvPr/>
        </p:nvSpPr>
        <p:spPr>
          <a:xfrm>
            <a:off x="5475247" y="4013786"/>
            <a:ext cx="1795800" cy="73896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20003">
                <a:solidFill>
                  <a:srgbClr val="00B0F0"/>
                </a:solidFill>
                <a:latin typeface="Open Sans"/>
                <a:ea typeface="Open Sans"/>
                <a:cs typeface="Open Sans"/>
                <a:sym typeface="Open Sans"/>
              </a:rPr>
              <a:t>4.</a:t>
            </a:r>
            <a:endParaRPr/>
          </a:p>
        </p:txBody>
      </p:sp>
      <p:sp>
        <p:nvSpPr>
          <p:cNvPr id="343" name="Google Shape;343;p19"/>
          <p:cNvSpPr txBox="1"/>
          <p:nvPr/>
        </p:nvSpPr>
        <p:spPr>
          <a:xfrm>
            <a:off x="340071" y="280988"/>
            <a:ext cx="1579200" cy="14271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Areas of Business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2512571" y="3004985"/>
            <a:ext cx="1269463" cy="378819"/>
          </a:xfrm>
          <a:custGeom>
            <a:avLst/>
            <a:gdLst/>
            <a:ahLst/>
            <a:cxnLst/>
            <a:rect l="l" t="t" r="r" b="b"/>
            <a:pathLst>
              <a:path w="1269463" h="378819" extrusionOk="0">
                <a:moveTo>
                  <a:pt x="0" y="0"/>
                </a:moveTo>
                <a:lnTo>
                  <a:pt x="1269464" y="0"/>
                </a:lnTo>
                <a:lnTo>
                  <a:pt x="1269464" y="378819"/>
                </a:lnTo>
                <a:lnTo>
                  <a:pt x="0" y="37881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2"/>
          <p:cNvSpPr/>
          <p:nvPr/>
        </p:nvSpPr>
        <p:spPr>
          <a:xfrm>
            <a:off x="2442715" y="3467405"/>
            <a:ext cx="1409167" cy="484356"/>
          </a:xfrm>
          <a:custGeom>
            <a:avLst/>
            <a:gdLst/>
            <a:ahLst/>
            <a:cxnLst/>
            <a:rect l="l" t="t" r="r" b="b"/>
            <a:pathLst>
              <a:path w="1409167" h="484356" extrusionOk="0">
                <a:moveTo>
                  <a:pt x="0" y="0"/>
                </a:moveTo>
                <a:lnTo>
                  <a:pt x="1409166" y="0"/>
                </a:lnTo>
                <a:lnTo>
                  <a:pt x="1409166" y="484356"/>
                </a:lnTo>
                <a:lnTo>
                  <a:pt x="0" y="48435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2"/>
          <p:cNvSpPr/>
          <p:nvPr/>
        </p:nvSpPr>
        <p:spPr>
          <a:xfrm>
            <a:off x="2443744" y="3965667"/>
            <a:ext cx="1409167" cy="484356"/>
          </a:xfrm>
          <a:custGeom>
            <a:avLst/>
            <a:gdLst/>
            <a:ahLst/>
            <a:cxnLst/>
            <a:rect l="l" t="t" r="r" b="b"/>
            <a:pathLst>
              <a:path w="1409167" h="484356" extrusionOk="0">
                <a:moveTo>
                  <a:pt x="0" y="0"/>
                </a:moveTo>
                <a:lnTo>
                  <a:pt x="1409166" y="0"/>
                </a:lnTo>
                <a:lnTo>
                  <a:pt x="1409166" y="484356"/>
                </a:lnTo>
                <a:lnTo>
                  <a:pt x="0" y="48435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2"/>
          <p:cNvSpPr/>
          <p:nvPr/>
        </p:nvSpPr>
        <p:spPr>
          <a:xfrm>
            <a:off x="3891524" y="3965667"/>
            <a:ext cx="1409167" cy="484356"/>
          </a:xfrm>
          <a:custGeom>
            <a:avLst/>
            <a:gdLst/>
            <a:ahLst/>
            <a:cxnLst/>
            <a:rect l="l" t="t" r="r" b="b"/>
            <a:pathLst>
              <a:path w="1409167" h="484356" extrusionOk="0">
                <a:moveTo>
                  <a:pt x="0" y="0"/>
                </a:moveTo>
                <a:lnTo>
                  <a:pt x="1409167" y="0"/>
                </a:lnTo>
                <a:lnTo>
                  <a:pt x="1409167" y="484356"/>
                </a:lnTo>
                <a:lnTo>
                  <a:pt x="0" y="48435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2"/>
          <p:cNvSpPr/>
          <p:nvPr/>
        </p:nvSpPr>
        <p:spPr>
          <a:xfrm>
            <a:off x="5339305" y="3965667"/>
            <a:ext cx="1409167" cy="484356"/>
          </a:xfrm>
          <a:custGeom>
            <a:avLst/>
            <a:gdLst/>
            <a:ahLst/>
            <a:cxnLst/>
            <a:rect l="l" t="t" r="r" b="b"/>
            <a:pathLst>
              <a:path w="1409167" h="484356" extrusionOk="0">
                <a:moveTo>
                  <a:pt x="0" y="0"/>
                </a:moveTo>
                <a:lnTo>
                  <a:pt x="1409167" y="0"/>
                </a:lnTo>
                <a:lnTo>
                  <a:pt x="1409167" y="484356"/>
                </a:lnTo>
                <a:lnTo>
                  <a:pt x="0" y="48435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2"/>
          <p:cNvSpPr/>
          <p:nvPr/>
        </p:nvSpPr>
        <p:spPr>
          <a:xfrm>
            <a:off x="6787086" y="3965667"/>
            <a:ext cx="1409167" cy="484356"/>
          </a:xfrm>
          <a:custGeom>
            <a:avLst/>
            <a:gdLst/>
            <a:ahLst/>
            <a:cxnLst/>
            <a:rect l="l" t="t" r="r" b="b"/>
            <a:pathLst>
              <a:path w="1409167" h="484356" extrusionOk="0">
                <a:moveTo>
                  <a:pt x="0" y="0"/>
                </a:moveTo>
                <a:lnTo>
                  <a:pt x="1409167" y="0"/>
                </a:lnTo>
                <a:lnTo>
                  <a:pt x="1409167" y="484356"/>
                </a:lnTo>
                <a:lnTo>
                  <a:pt x="0" y="48435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8234867" y="3965667"/>
            <a:ext cx="2678630" cy="901055"/>
          </a:xfrm>
          <a:custGeom>
            <a:avLst/>
            <a:gdLst/>
            <a:ahLst/>
            <a:cxnLst/>
            <a:rect l="l" t="t" r="r" b="b"/>
            <a:pathLst>
              <a:path w="2678630" h="901055" extrusionOk="0">
                <a:moveTo>
                  <a:pt x="0" y="0"/>
                </a:moveTo>
                <a:lnTo>
                  <a:pt x="2678630" y="0"/>
                </a:lnTo>
                <a:lnTo>
                  <a:pt x="2678630" y="901056"/>
                </a:lnTo>
                <a:lnTo>
                  <a:pt x="0" y="901056"/>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p:cNvSpPr/>
          <p:nvPr/>
        </p:nvSpPr>
        <p:spPr>
          <a:xfrm>
            <a:off x="293151" y="5550960"/>
            <a:ext cx="1807912" cy="899503"/>
          </a:xfrm>
          <a:custGeom>
            <a:avLst/>
            <a:gdLst/>
            <a:ahLst/>
            <a:cxnLst/>
            <a:rect l="l" t="t" r="r" b="b"/>
            <a:pathLst>
              <a:path w="1807912" h="899503" extrusionOk="0">
                <a:moveTo>
                  <a:pt x="0" y="0"/>
                </a:moveTo>
                <a:lnTo>
                  <a:pt x="1807912" y="0"/>
                </a:lnTo>
                <a:lnTo>
                  <a:pt x="1807912" y="899503"/>
                </a:lnTo>
                <a:lnTo>
                  <a:pt x="0" y="899503"/>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descr="사람이(가) 표시된 사진  자동 생성된 설명"/>
          <p:cNvSpPr/>
          <p:nvPr/>
        </p:nvSpPr>
        <p:spPr>
          <a:xfrm>
            <a:off x="7872179" y="351261"/>
            <a:ext cx="3404006" cy="3146603"/>
          </a:xfrm>
          <a:custGeom>
            <a:avLst/>
            <a:gdLst/>
            <a:ahLst/>
            <a:cxnLst/>
            <a:rect l="l" t="t" r="r" b="b"/>
            <a:pathLst>
              <a:path w="3404006" h="3146603" extrusionOk="0">
                <a:moveTo>
                  <a:pt x="0" y="0"/>
                </a:moveTo>
                <a:lnTo>
                  <a:pt x="3404006" y="0"/>
                </a:lnTo>
                <a:lnTo>
                  <a:pt x="3404006" y="3146602"/>
                </a:lnTo>
                <a:lnTo>
                  <a:pt x="0" y="3146602"/>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txBox="1"/>
          <p:nvPr/>
        </p:nvSpPr>
        <p:spPr>
          <a:xfrm>
            <a:off x="340071" y="280988"/>
            <a:ext cx="1804200" cy="17226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cryogenics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company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at a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glance</a:t>
            </a:r>
            <a:endParaRPr/>
          </a:p>
        </p:txBody>
      </p:sp>
      <p:sp>
        <p:nvSpPr>
          <p:cNvPr id="103" name="Google Shape;103;p2"/>
          <p:cNvSpPr txBox="1"/>
          <p:nvPr/>
        </p:nvSpPr>
        <p:spPr>
          <a:xfrm>
            <a:off x="10314022" y="401183"/>
            <a:ext cx="207988"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000000"/>
                </a:solidFill>
                <a:latin typeface="Open Sans"/>
                <a:ea typeface="Open Sans"/>
                <a:cs typeface="Open Sans"/>
                <a:sym typeface="Open Sans"/>
              </a:rPr>
              <a:t>02</a:t>
            </a:r>
            <a:endParaRPr/>
          </a:p>
        </p:txBody>
      </p:sp>
      <p:sp>
        <p:nvSpPr>
          <p:cNvPr id="104" name="Google Shape;104;p2"/>
          <p:cNvSpPr txBox="1"/>
          <p:nvPr/>
        </p:nvSpPr>
        <p:spPr>
          <a:xfrm>
            <a:off x="2505282" y="2595426"/>
            <a:ext cx="2122800" cy="216000"/>
          </a:xfrm>
          <a:prstGeom prst="rect">
            <a:avLst/>
          </a:prstGeom>
          <a:noFill/>
          <a:ln>
            <a:noFill/>
          </a:ln>
        </p:spPr>
        <p:txBody>
          <a:bodyPr spcFirstLastPara="1" wrap="square" lIns="0" tIns="0" rIns="0" bIns="0" anchor="t" anchorCtr="0">
            <a:spAutoFit/>
          </a:bodyPr>
          <a:lstStyle/>
          <a:p>
            <a:pPr marL="0" marR="0" lvl="0" indent="0" algn="l" rtl="0">
              <a:lnSpc>
                <a:spcPct val="208196"/>
              </a:lnSpc>
              <a:spcBef>
                <a:spcPts val="0"/>
              </a:spcBef>
              <a:spcAft>
                <a:spcPts val="0"/>
              </a:spcAft>
              <a:buNone/>
            </a:pPr>
            <a:r>
              <a:rPr lang="en-US" sz="1403">
                <a:solidFill>
                  <a:srgbClr val="00B0F0"/>
                </a:solidFill>
                <a:latin typeface="Open Sans"/>
                <a:ea typeface="Open Sans"/>
                <a:cs typeface="Open Sans"/>
                <a:sym typeface="Open Sans"/>
              </a:rPr>
              <a:t>Organization Chart</a:t>
            </a:r>
            <a:endParaRPr/>
          </a:p>
        </p:txBody>
      </p:sp>
      <p:sp>
        <p:nvSpPr>
          <p:cNvPr id="105" name="Google Shape;105;p2"/>
          <p:cNvSpPr txBox="1"/>
          <p:nvPr/>
        </p:nvSpPr>
        <p:spPr>
          <a:xfrm>
            <a:off x="2456402" y="2929880"/>
            <a:ext cx="1269492" cy="215900"/>
          </a:xfrm>
          <a:prstGeom prst="rect">
            <a:avLst/>
          </a:prstGeom>
          <a:noFill/>
          <a:ln>
            <a:noFill/>
          </a:ln>
        </p:spPr>
        <p:txBody>
          <a:bodyPr spcFirstLastPara="1" wrap="square" lIns="0" tIns="0" rIns="0" bIns="0" anchor="t" anchorCtr="0">
            <a:spAutoFit/>
          </a:bodyPr>
          <a:lstStyle/>
          <a:p>
            <a:pPr marL="0" marR="0" lvl="0" indent="0" algn="ctr" rtl="0">
              <a:lnSpc>
                <a:spcPct val="208196"/>
              </a:lnSpc>
              <a:spcBef>
                <a:spcPts val="0"/>
              </a:spcBef>
              <a:spcAft>
                <a:spcPts val="0"/>
              </a:spcAft>
              <a:buNone/>
            </a:pPr>
            <a:r>
              <a:rPr lang="en-US" sz="1403" dirty="0">
                <a:solidFill>
                  <a:srgbClr val="00B0F0"/>
                </a:solidFill>
                <a:latin typeface="Open Sans"/>
                <a:ea typeface="Open Sans"/>
                <a:cs typeface="Open Sans"/>
                <a:sym typeface="Open Sans"/>
              </a:rPr>
              <a:t>CEO</a:t>
            </a:r>
          </a:p>
        </p:txBody>
      </p:sp>
      <p:sp>
        <p:nvSpPr>
          <p:cNvPr id="106" name="Google Shape;106;p2"/>
          <p:cNvSpPr txBox="1"/>
          <p:nvPr/>
        </p:nvSpPr>
        <p:spPr>
          <a:xfrm>
            <a:off x="2520050" y="570350"/>
            <a:ext cx="4266900" cy="1459502"/>
          </a:xfrm>
          <a:prstGeom prst="rect">
            <a:avLst/>
          </a:prstGeom>
          <a:noFill/>
          <a:ln>
            <a:noFill/>
          </a:ln>
        </p:spPr>
        <p:txBody>
          <a:bodyPr spcFirstLastPara="1" wrap="square" lIns="0" tIns="0" rIns="0" bIns="0" anchor="t" anchorCtr="0">
            <a:spAutoFit/>
          </a:bodyPr>
          <a:lstStyle/>
          <a:p>
            <a:pPr marL="0" marR="0" lvl="0" indent="0" algn="l" rtl="0">
              <a:lnSpc>
                <a:spcPct val="109764"/>
              </a:lnSpc>
              <a:spcBef>
                <a:spcPts val="0"/>
              </a:spcBef>
              <a:spcAft>
                <a:spcPts val="0"/>
              </a:spcAft>
              <a:buNone/>
            </a:pPr>
            <a:r>
              <a:rPr lang="en-US" sz="1403" dirty="0">
                <a:solidFill>
                  <a:srgbClr val="00B0F0"/>
                </a:solidFill>
                <a:latin typeface="Open Sans"/>
                <a:ea typeface="Open Sans"/>
                <a:cs typeface="Open Sans"/>
                <a:sym typeface="Open Sans"/>
              </a:rPr>
              <a:t>Information </a:t>
            </a:r>
            <a:endParaRPr sz="1403" dirty="0">
              <a:solidFill>
                <a:srgbClr val="00B0F0"/>
              </a:solidFill>
              <a:latin typeface="Open Sans"/>
              <a:ea typeface="Open Sans"/>
              <a:cs typeface="Open Sans"/>
              <a:sym typeface="Open Sans"/>
            </a:endParaRPr>
          </a:p>
          <a:p>
            <a:pPr marL="0" marR="0" lvl="0" indent="0" algn="l" rtl="0">
              <a:lnSpc>
                <a:spcPct val="109764"/>
              </a:lnSpc>
              <a:spcBef>
                <a:spcPts val="0"/>
              </a:spcBef>
              <a:spcAft>
                <a:spcPts val="0"/>
              </a:spcAft>
              <a:buNone/>
            </a:pPr>
            <a:r>
              <a:rPr lang="en-US" sz="1403" dirty="0">
                <a:solidFill>
                  <a:srgbClr val="A8A8A8"/>
                </a:solidFill>
                <a:latin typeface="Open Sans"/>
                <a:ea typeface="Open Sans"/>
                <a:cs typeface="Open Sans"/>
                <a:sym typeface="Open Sans"/>
              </a:rPr>
              <a:t>Name </a:t>
            </a:r>
            <a:r>
              <a:rPr lang="en-US" sz="1403" dirty="0">
                <a:solidFill>
                  <a:srgbClr val="3E3E3E"/>
                </a:solidFill>
                <a:latin typeface="Open Sans"/>
                <a:ea typeface="Open Sans"/>
                <a:cs typeface="Open Sans"/>
                <a:sym typeface="Open Sans"/>
              </a:rPr>
              <a:t>/ Korea Cryogenics Co., Ltd. </a:t>
            </a:r>
            <a:r>
              <a:rPr lang="en-US" sz="1403" dirty="0">
                <a:solidFill>
                  <a:srgbClr val="A8A8A8"/>
                </a:solidFill>
                <a:latin typeface="Open Sans"/>
                <a:ea typeface="Open Sans"/>
                <a:cs typeface="Open Sans"/>
                <a:sym typeface="Open Sans"/>
              </a:rPr>
              <a:t>Founded</a:t>
            </a:r>
            <a:r>
              <a:rPr lang="en-US" sz="1403" dirty="0">
                <a:solidFill>
                  <a:srgbClr val="3E3E3E"/>
                </a:solidFill>
                <a:latin typeface="Open Sans"/>
                <a:ea typeface="Open Sans"/>
                <a:cs typeface="Open Sans"/>
                <a:sym typeface="Open Sans"/>
              </a:rPr>
              <a:t>/ 1990 </a:t>
            </a:r>
            <a:endParaRPr sz="1403" dirty="0">
              <a:solidFill>
                <a:srgbClr val="3E3E3E"/>
              </a:solidFill>
              <a:latin typeface="Open Sans"/>
              <a:ea typeface="Open Sans"/>
              <a:cs typeface="Open Sans"/>
              <a:sym typeface="Open Sans"/>
            </a:endParaRPr>
          </a:p>
          <a:p>
            <a:pPr marL="0" marR="0" lvl="0" indent="0" algn="l" rtl="0">
              <a:lnSpc>
                <a:spcPct val="109764"/>
              </a:lnSpc>
              <a:spcBef>
                <a:spcPts val="0"/>
              </a:spcBef>
              <a:spcAft>
                <a:spcPts val="0"/>
              </a:spcAft>
              <a:buNone/>
            </a:pPr>
            <a:r>
              <a:rPr lang="en-US" sz="1403" dirty="0">
                <a:solidFill>
                  <a:srgbClr val="A8A8A8"/>
                </a:solidFill>
                <a:latin typeface="Open Sans"/>
                <a:ea typeface="Open Sans"/>
                <a:cs typeface="Open Sans"/>
                <a:sym typeface="Open Sans"/>
              </a:rPr>
              <a:t>CEO</a:t>
            </a:r>
            <a:r>
              <a:rPr lang="en-US" sz="1403" dirty="0">
                <a:solidFill>
                  <a:srgbClr val="3E3E3E"/>
                </a:solidFill>
                <a:latin typeface="Open Sans"/>
                <a:ea typeface="Open Sans"/>
                <a:cs typeface="Open Sans"/>
                <a:sym typeface="Open Sans"/>
              </a:rPr>
              <a:t>/ Heeran Lee </a:t>
            </a:r>
            <a:endParaRPr sz="1403" dirty="0">
              <a:solidFill>
                <a:srgbClr val="3E3E3E"/>
              </a:solidFill>
              <a:latin typeface="Open Sans"/>
              <a:ea typeface="Open Sans"/>
              <a:cs typeface="Open Sans"/>
              <a:sym typeface="Open Sans"/>
            </a:endParaRPr>
          </a:p>
          <a:p>
            <a:pPr marL="0" marR="0" lvl="0" indent="0" algn="l" rtl="0">
              <a:lnSpc>
                <a:spcPct val="109764"/>
              </a:lnSpc>
              <a:spcBef>
                <a:spcPts val="0"/>
              </a:spcBef>
              <a:spcAft>
                <a:spcPts val="0"/>
              </a:spcAft>
              <a:buNone/>
            </a:pPr>
            <a:r>
              <a:rPr lang="en-US" sz="1403" dirty="0">
                <a:solidFill>
                  <a:srgbClr val="A8A8A8"/>
                </a:solidFill>
                <a:latin typeface="Open Sans"/>
                <a:ea typeface="Open Sans"/>
                <a:cs typeface="Open Sans"/>
                <a:sym typeface="Open Sans"/>
              </a:rPr>
              <a:t>No. of Employees </a:t>
            </a:r>
            <a:r>
              <a:rPr lang="en-US" sz="1403" dirty="0">
                <a:solidFill>
                  <a:srgbClr val="3E3E3E"/>
                </a:solidFill>
                <a:latin typeface="Open Sans"/>
                <a:ea typeface="Open Sans"/>
                <a:cs typeface="Open Sans"/>
                <a:sym typeface="Open Sans"/>
              </a:rPr>
              <a:t>/ 30 as of 2025</a:t>
            </a:r>
            <a:endParaRPr sz="1403" dirty="0">
              <a:solidFill>
                <a:srgbClr val="3E3E3E"/>
              </a:solidFill>
              <a:latin typeface="Open Sans"/>
              <a:ea typeface="Open Sans"/>
              <a:cs typeface="Open Sans"/>
              <a:sym typeface="Open Sans"/>
            </a:endParaRPr>
          </a:p>
          <a:p>
            <a:pPr marL="0" marR="0" lvl="0" indent="0" algn="l" rtl="0">
              <a:lnSpc>
                <a:spcPct val="109764"/>
              </a:lnSpc>
              <a:spcBef>
                <a:spcPts val="0"/>
              </a:spcBef>
              <a:spcAft>
                <a:spcPts val="0"/>
              </a:spcAft>
              <a:buNone/>
            </a:pPr>
            <a:r>
              <a:rPr lang="en-US" sz="1403" dirty="0">
                <a:solidFill>
                  <a:srgbClr val="A8A8A8"/>
                </a:solidFill>
                <a:latin typeface="Open Sans"/>
                <a:ea typeface="Open Sans"/>
                <a:cs typeface="Open Sans"/>
                <a:sym typeface="Open Sans"/>
              </a:rPr>
              <a:t>HQ Address </a:t>
            </a:r>
            <a:r>
              <a:rPr lang="en-US" sz="1403" dirty="0">
                <a:solidFill>
                  <a:srgbClr val="3E3E3E"/>
                </a:solidFill>
                <a:latin typeface="Open Sans"/>
                <a:ea typeface="Open Sans"/>
                <a:cs typeface="Open Sans"/>
                <a:sym typeface="Open Sans"/>
              </a:rPr>
              <a:t>/ Seongnam-</a:t>
            </a:r>
            <a:r>
              <a:rPr lang="en-US" sz="1403" dirty="0" err="1">
                <a:solidFill>
                  <a:srgbClr val="3E3E3E"/>
                </a:solidFill>
                <a:latin typeface="Open Sans"/>
                <a:ea typeface="Open Sans"/>
                <a:cs typeface="Open Sans"/>
                <a:sym typeface="Open Sans"/>
              </a:rPr>
              <a:t>si</a:t>
            </a:r>
            <a:r>
              <a:rPr lang="en-US" sz="1403" dirty="0">
                <a:solidFill>
                  <a:srgbClr val="3E3E3E"/>
                </a:solidFill>
                <a:latin typeface="Open Sans"/>
                <a:ea typeface="Open Sans"/>
                <a:cs typeface="Open Sans"/>
                <a:sym typeface="Open Sans"/>
              </a:rPr>
              <a:t>, South Korea</a:t>
            </a:r>
            <a:endParaRPr dirty="0"/>
          </a:p>
          <a:p>
            <a:pPr marL="0" marR="0" lvl="0" indent="0" algn="l" rtl="0">
              <a:lnSpc>
                <a:spcPct val="126372"/>
              </a:lnSpc>
              <a:spcBef>
                <a:spcPts val="0"/>
              </a:spcBef>
              <a:spcAft>
                <a:spcPts val="0"/>
              </a:spcAft>
              <a:buNone/>
            </a:pPr>
            <a:r>
              <a:rPr lang="en-US" sz="1403" dirty="0">
                <a:solidFill>
                  <a:srgbClr val="A8A8A8"/>
                </a:solidFill>
                <a:latin typeface="Open Sans"/>
                <a:ea typeface="Open Sans"/>
                <a:cs typeface="Open Sans"/>
                <a:sym typeface="Open Sans"/>
              </a:rPr>
              <a:t>Sales Revenue </a:t>
            </a:r>
            <a:r>
              <a:rPr lang="en-US" sz="1403" dirty="0">
                <a:solidFill>
                  <a:srgbClr val="3E3E3E"/>
                </a:solidFill>
                <a:latin typeface="Open Sans"/>
                <a:ea typeface="Open Sans"/>
                <a:cs typeface="Open Sans"/>
                <a:sym typeface="Open Sans"/>
              </a:rPr>
              <a:t>/ $20M</a:t>
            </a:r>
            <a:endParaRPr dirty="0"/>
          </a:p>
        </p:txBody>
      </p:sp>
      <p:sp>
        <p:nvSpPr>
          <p:cNvPr id="107" name="Google Shape;107;p2"/>
          <p:cNvSpPr txBox="1"/>
          <p:nvPr/>
        </p:nvSpPr>
        <p:spPr>
          <a:xfrm>
            <a:off x="2456402" y="4960578"/>
            <a:ext cx="6811200" cy="1509000"/>
          </a:xfrm>
          <a:prstGeom prst="rect">
            <a:avLst/>
          </a:prstGeom>
          <a:noFill/>
          <a:ln>
            <a:noFill/>
          </a:ln>
        </p:spPr>
        <p:txBody>
          <a:bodyPr spcFirstLastPara="1" wrap="square" lIns="0" tIns="0" rIns="0" bIns="0" anchor="t" anchorCtr="0">
            <a:spAutoFit/>
          </a:bodyPr>
          <a:lstStyle/>
          <a:p>
            <a:pPr marL="0" marR="0" lvl="0" indent="0" algn="l" rtl="0">
              <a:lnSpc>
                <a:spcPct val="119743"/>
              </a:lnSpc>
              <a:spcBef>
                <a:spcPts val="0"/>
              </a:spcBef>
              <a:spcAft>
                <a:spcPts val="0"/>
              </a:spcAft>
              <a:buNone/>
            </a:pPr>
            <a:r>
              <a:rPr lang="en-US" sz="1403">
                <a:solidFill>
                  <a:srgbClr val="00B0F0"/>
                </a:solidFill>
                <a:latin typeface="Open Sans"/>
                <a:ea typeface="Open Sans"/>
                <a:cs typeface="Open Sans"/>
                <a:sym typeface="Open Sans"/>
              </a:rPr>
              <a:t>Overview </a:t>
            </a:r>
            <a:endParaRPr sz="1403">
              <a:solidFill>
                <a:srgbClr val="00B0F0"/>
              </a:solidFill>
              <a:latin typeface="Open Sans"/>
              <a:ea typeface="Open Sans"/>
              <a:cs typeface="Open Sans"/>
              <a:sym typeface="Open Sans"/>
            </a:endParaRPr>
          </a:p>
          <a:p>
            <a:pPr marL="0" marR="0" lvl="0" indent="0" algn="l" rtl="0">
              <a:lnSpc>
                <a:spcPct val="119743"/>
              </a:lnSpc>
              <a:spcBef>
                <a:spcPts val="0"/>
              </a:spcBef>
              <a:spcAft>
                <a:spcPts val="0"/>
              </a:spcAft>
              <a:buNone/>
            </a:pPr>
            <a:r>
              <a:rPr lang="en-US" sz="1403">
                <a:solidFill>
                  <a:srgbClr val="000000"/>
                </a:solidFill>
                <a:latin typeface="Open Sans"/>
                <a:ea typeface="Open Sans"/>
                <a:cs typeface="Open Sans"/>
                <a:sym typeface="Open Sans"/>
              </a:rPr>
              <a:t>Specialized in marketing &amp; sales of cryopreservation system, cryogenic dewar &amp; refrigerator, cryogenic ancillaries, cryogenic bulk tank and vacuum jacket pipeline system. Leading supplier of cryogenic equipment and components to wide range of customers in various areas (ex. gas makers, hospitals, research centers, universities, and national organizations) Service Plant @Eum Sung, Chungbuk</a:t>
            </a:r>
            <a:endParaRPr/>
          </a:p>
        </p:txBody>
      </p:sp>
      <p:sp>
        <p:nvSpPr>
          <p:cNvPr id="108" name="Google Shape;108;p2"/>
          <p:cNvSpPr txBox="1"/>
          <p:nvPr/>
        </p:nvSpPr>
        <p:spPr>
          <a:xfrm>
            <a:off x="2443661" y="4083535"/>
            <a:ext cx="1409192" cy="184785"/>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dirty="0">
                <a:solidFill>
                  <a:srgbClr val="3E3E3E"/>
                </a:solidFill>
                <a:latin typeface="Open Sans"/>
                <a:ea typeface="Open Sans"/>
                <a:cs typeface="Open Sans"/>
                <a:sym typeface="Open Sans"/>
              </a:rPr>
              <a:t>Cryogenics</a:t>
            </a:r>
          </a:p>
        </p:txBody>
      </p:sp>
      <p:sp>
        <p:nvSpPr>
          <p:cNvPr id="109" name="Google Shape;109;p2"/>
          <p:cNvSpPr txBox="1"/>
          <p:nvPr/>
        </p:nvSpPr>
        <p:spPr>
          <a:xfrm>
            <a:off x="2442718" y="3617151"/>
            <a:ext cx="1409192" cy="184785"/>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100">
                <a:solidFill>
                  <a:srgbClr val="3E3E3E"/>
                </a:solidFill>
                <a:latin typeface="Open Sans"/>
                <a:ea typeface="Open Sans"/>
                <a:cs typeface="Open Sans"/>
                <a:sym typeface="Open Sans"/>
              </a:rPr>
              <a:t>Managing Director</a:t>
            </a:r>
          </a:p>
        </p:txBody>
      </p:sp>
      <p:sp>
        <p:nvSpPr>
          <p:cNvPr id="110" name="Google Shape;110;p2"/>
          <p:cNvSpPr txBox="1"/>
          <p:nvPr/>
        </p:nvSpPr>
        <p:spPr>
          <a:xfrm>
            <a:off x="3891461" y="4083535"/>
            <a:ext cx="1409192" cy="184785"/>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a:solidFill>
                  <a:srgbClr val="3E3E3E"/>
                </a:solidFill>
                <a:latin typeface="Open Sans"/>
                <a:ea typeface="Open Sans"/>
                <a:cs typeface="Open Sans"/>
                <a:sym typeface="Open Sans"/>
              </a:rPr>
              <a:t>CryoScience</a:t>
            </a:r>
          </a:p>
        </p:txBody>
      </p:sp>
      <p:sp>
        <p:nvSpPr>
          <p:cNvPr id="111" name="Google Shape;111;p2"/>
          <p:cNvSpPr txBox="1"/>
          <p:nvPr/>
        </p:nvSpPr>
        <p:spPr>
          <a:xfrm>
            <a:off x="5339261" y="4083535"/>
            <a:ext cx="1409192" cy="184785"/>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100">
                <a:solidFill>
                  <a:srgbClr val="3E3E3E"/>
                </a:solidFill>
                <a:latin typeface="Open Sans"/>
                <a:ea typeface="Open Sans"/>
                <a:cs typeface="Open Sans"/>
                <a:sym typeface="Open Sans"/>
              </a:rPr>
              <a:t>Gas Engineering</a:t>
            </a:r>
          </a:p>
        </p:txBody>
      </p:sp>
      <p:sp>
        <p:nvSpPr>
          <p:cNvPr id="112" name="Google Shape;112;p2"/>
          <p:cNvSpPr txBox="1"/>
          <p:nvPr/>
        </p:nvSpPr>
        <p:spPr>
          <a:xfrm>
            <a:off x="6787061" y="4083535"/>
            <a:ext cx="1409192" cy="184785"/>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a:solidFill>
                  <a:srgbClr val="3E3E3E"/>
                </a:solidFill>
                <a:latin typeface="Open Sans"/>
                <a:ea typeface="Open Sans"/>
                <a:cs typeface="Open Sans"/>
                <a:sym typeface="Open Sans"/>
              </a:rPr>
              <a:t>Healthcare</a:t>
            </a:r>
          </a:p>
        </p:txBody>
      </p:sp>
      <p:sp>
        <p:nvSpPr>
          <p:cNvPr id="113" name="Google Shape;113;p2"/>
          <p:cNvSpPr txBox="1"/>
          <p:nvPr/>
        </p:nvSpPr>
        <p:spPr>
          <a:xfrm>
            <a:off x="7635338" y="4078981"/>
            <a:ext cx="2678684" cy="184785"/>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dirty="0">
                <a:solidFill>
                  <a:srgbClr val="3E3E3E"/>
                </a:solidFill>
                <a:latin typeface="Open Sans"/>
                <a:ea typeface="Open Sans"/>
                <a:cs typeface="Open Sans"/>
                <a:sym typeface="Open Sans"/>
              </a:rPr>
              <a:t>Administration</a:t>
            </a:r>
          </a:p>
        </p:txBody>
      </p:sp>
      <p:sp>
        <p:nvSpPr>
          <p:cNvPr id="114" name="Google Shape;114;p2"/>
          <p:cNvSpPr txBox="1"/>
          <p:nvPr/>
        </p:nvSpPr>
        <p:spPr>
          <a:xfrm>
            <a:off x="9553930" y="4440414"/>
            <a:ext cx="1333500" cy="315471"/>
          </a:xfrm>
          <a:prstGeom prst="rect">
            <a:avLst/>
          </a:prstGeom>
          <a:noFill/>
          <a:ln>
            <a:noFill/>
          </a:ln>
        </p:spPr>
        <p:txBody>
          <a:bodyPr spcFirstLastPara="1" wrap="square" lIns="0" tIns="0" rIns="0" bIns="0" anchor="t" anchorCtr="0">
            <a:spAutoFit/>
          </a:bodyPr>
          <a:lstStyle/>
          <a:p>
            <a:pPr marL="0" marR="0" lvl="0" indent="0" algn="ctr" rtl="0">
              <a:lnSpc>
                <a:spcPct val="205333"/>
              </a:lnSpc>
              <a:spcBef>
                <a:spcPts val="0"/>
              </a:spcBef>
              <a:spcAft>
                <a:spcPts val="0"/>
              </a:spcAft>
              <a:buNone/>
            </a:pPr>
            <a:r>
              <a:rPr lang="en-US" sz="1000" dirty="0" err="1">
                <a:solidFill>
                  <a:srgbClr val="ED7D31"/>
                </a:solidFill>
                <a:latin typeface="Open Sans"/>
                <a:ea typeface="Open Sans"/>
                <a:cs typeface="Open Sans"/>
                <a:sym typeface="Open Sans"/>
              </a:rPr>
              <a:t>Roturn</a:t>
            </a:r>
            <a:r>
              <a:rPr lang="en-US" sz="1000" dirty="0">
                <a:solidFill>
                  <a:srgbClr val="ED7D31"/>
                </a:solidFill>
                <a:latin typeface="Open Sans"/>
                <a:ea typeface="Open Sans"/>
                <a:cs typeface="Open Sans"/>
                <a:sym typeface="Open Sans"/>
              </a:rPr>
              <a:t> Co., Ltd.</a:t>
            </a:r>
          </a:p>
        </p:txBody>
      </p:sp>
    </p:spTree>
    <p:extLst>
      <p:ext uri="{BB962C8B-B14F-4D97-AF65-F5344CB8AC3E}">
        <p14:creationId xmlns:p14="http://schemas.microsoft.com/office/powerpoint/2010/main" val="821593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0"/>
          <p:cNvSpPr/>
          <p:nvPr/>
        </p:nvSpPr>
        <p:spPr>
          <a:xfrm>
            <a:off x="916781" y="815940"/>
            <a:ext cx="4901984" cy="5604672"/>
          </a:xfrm>
          <a:custGeom>
            <a:avLst/>
            <a:gdLst/>
            <a:ahLst/>
            <a:cxnLst/>
            <a:rect l="l" t="t" r="r" b="b"/>
            <a:pathLst>
              <a:path w="4901984" h="5604672" extrusionOk="0">
                <a:moveTo>
                  <a:pt x="0" y="0"/>
                </a:moveTo>
                <a:lnTo>
                  <a:pt x="4901984" y="0"/>
                </a:lnTo>
                <a:lnTo>
                  <a:pt x="4901984" y="5604672"/>
                </a:lnTo>
                <a:lnTo>
                  <a:pt x="0" y="560467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20"/>
          <p:cNvSpPr/>
          <p:nvPr/>
        </p:nvSpPr>
        <p:spPr>
          <a:xfrm>
            <a:off x="2492473" y="544392"/>
            <a:ext cx="8082023" cy="6353"/>
          </a:xfrm>
          <a:custGeom>
            <a:avLst/>
            <a:gdLst/>
            <a:ahLst/>
            <a:cxnLst/>
            <a:rect l="l" t="t" r="r" b="b"/>
            <a:pathLst>
              <a:path w="8082026" h="6350" extrusionOk="0">
                <a:moveTo>
                  <a:pt x="0" y="0"/>
                </a:moveTo>
                <a:lnTo>
                  <a:pt x="8082026" y="0"/>
                </a:lnTo>
                <a:lnTo>
                  <a:pt x="8082026"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20"/>
          <p:cNvSpPr/>
          <p:nvPr/>
        </p:nvSpPr>
        <p:spPr>
          <a:xfrm>
            <a:off x="6077864" y="912695"/>
            <a:ext cx="4628217" cy="5621912"/>
          </a:xfrm>
          <a:custGeom>
            <a:avLst/>
            <a:gdLst/>
            <a:ahLst/>
            <a:cxnLst/>
            <a:rect l="l" t="t" r="r" b="b"/>
            <a:pathLst>
              <a:path w="4628217" h="5621912" extrusionOk="0">
                <a:moveTo>
                  <a:pt x="0" y="0"/>
                </a:moveTo>
                <a:lnTo>
                  <a:pt x="4628217" y="0"/>
                </a:lnTo>
                <a:lnTo>
                  <a:pt x="4628217" y="5621912"/>
                </a:lnTo>
                <a:lnTo>
                  <a:pt x="0" y="562191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20"/>
          <p:cNvSpPr txBox="1"/>
          <p:nvPr/>
        </p:nvSpPr>
        <p:spPr>
          <a:xfrm>
            <a:off x="340076" y="388951"/>
            <a:ext cx="1871100" cy="8364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latin typeface="Open Sans"/>
                <a:ea typeface="Open Sans"/>
                <a:cs typeface="Open Sans"/>
                <a:sym typeface="Open Sans"/>
              </a:rPr>
              <a:t>4</a:t>
            </a:r>
            <a:r>
              <a:rPr lang="en-US" sz="1596">
                <a:solidFill>
                  <a:srgbClr val="000000"/>
                </a:solidFill>
                <a:latin typeface="Open Sans"/>
                <a:ea typeface="Open Sans"/>
                <a:cs typeface="Open Sans"/>
                <a:sym typeface="Open Sans"/>
              </a:rPr>
              <a:t>. Gas Engineering</a:t>
            </a:r>
            <a:endParaRPr/>
          </a:p>
        </p:txBody>
      </p:sp>
      <p:sp>
        <p:nvSpPr>
          <p:cNvPr id="352" name="Google Shape;352;p20"/>
          <p:cNvSpPr txBox="1"/>
          <p:nvPr/>
        </p:nvSpPr>
        <p:spPr>
          <a:xfrm>
            <a:off x="537915" y="741445"/>
            <a:ext cx="22574" cy="188404"/>
          </a:xfrm>
          <a:prstGeom prst="rect">
            <a:avLst/>
          </a:prstGeom>
          <a:noFill/>
          <a:ln>
            <a:noFill/>
          </a:ln>
        </p:spPr>
        <p:txBody>
          <a:bodyPr spcFirstLastPara="1" wrap="square" lIns="0" tIns="0" rIns="0" bIns="0" anchor="t" anchorCtr="0">
            <a:spAutoFit/>
          </a:bodyPr>
          <a:lstStyle/>
          <a:p>
            <a:pPr marL="0" marR="0" lvl="0" indent="0" algn="l" rtl="0">
              <a:lnSpc>
                <a:spcPct val="157530"/>
              </a:lnSpc>
              <a:spcBef>
                <a:spcPts val="0"/>
              </a:spcBef>
              <a:spcAft>
                <a:spcPts val="0"/>
              </a:spcAft>
              <a:buNone/>
            </a:pPr>
            <a:r>
              <a:rPr lang="en-US" sz="996">
                <a:solidFill>
                  <a:srgbClr val="00B0F0"/>
                </a:solidFill>
                <a:latin typeface="Open Sans"/>
                <a:ea typeface="Open Sans"/>
                <a:cs typeface="Open Sans"/>
                <a:sym typeface="Open Sans"/>
              </a:rPr>
              <a:t> </a:t>
            </a:r>
            <a:endParaRPr/>
          </a:p>
        </p:txBody>
      </p:sp>
      <p:sp>
        <p:nvSpPr>
          <p:cNvPr id="353" name="Google Shape;353;p20"/>
          <p:cNvSpPr txBox="1"/>
          <p:nvPr/>
        </p:nvSpPr>
        <p:spPr>
          <a:xfrm>
            <a:off x="340078" y="1406199"/>
            <a:ext cx="2152500" cy="153300"/>
          </a:xfrm>
          <a:prstGeom prst="rect">
            <a:avLst/>
          </a:prstGeom>
          <a:noFill/>
          <a:ln>
            <a:noFill/>
          </a:ln>
        </p:spPr>
        <p:txBody>
          <a:bodyPr spcFirstLastPara="1" wrap="square" lIns="0" tIns="0" rIns="0" bIns="0" anchor="t" anchorCtr="0">
            <a:spAutoFit/>
          </a:bodyPr>
          <a:lstStyle/>
          <a:p>
            <a:pPr marL="0" marR="0" lvl="0" indent="0" algn="l" rtl="0">
              <a:lnSpc>
                <a:spcPct val="139959"/>
              </a:lnSpc>
              <a:spcBef>
                <a:spcPts val="0"/>
              </a:spcBef>
              <a:spcAft>
                <a:spcPts val="0"/>
              </a:spcAft>
              <a:buNone/>
            </a:pPr>
            <a:r>
              <a:rPr lang="en-US" sz="996">
                <a:solidFill>
                  <a:srgbClr val="00B0F0"/>
                </a:solidFill>
                <a:latin typeface="Open Sans"/>
                <a:ea typeface="Open Sans"/>
                <a:cs typeface="Open Sans"/>
                <a:sym typeface="Open Sans"/>
              </a:rPr>
              <a:t>CO2</a:t>
            </a:r>
            <a:r>
              <a:rPr lang="en-US" sz="996">
                <a:solidFill>
                  <a:srgbClr val="000000"/>
                </a:solidFill>
                <a:latin typeface="Open Sans"/>
                <a:ea typeface="Open Sans"/>
                <a:cs typeface="Open Sans"/>
                <a:sym typeface="Open Sans"/>
              </a:rPr>
              <a:t> </a:t>
            </a:r>
            <a:r>
              <a:rPr lang="en-US" sz="996">
                <a:solidFill>
                  <a:srgbClr val="00B0F0"/>
                </a:solidFill>
                <a:latin typeface="Open Sans"/>
                <a:ea typeface="Open Sans"/>
                <a:cs typeface="Open Sans"/>
                <a:sym typeface="Open Sans"/>
              </a:rPr>
              <a:t>water</a:t>
            </a:r>
            <a:r>
              <a:rPr lang="en-US" sz="996">
                <a:solidFill>
                  <a:srgbClr val="000000"/>
                </a:solidFill>
                <a:latin typeface="Open Sans"/>
                <a:ea typeface="Open Sans"/>
                <a:cs typeface="Open Sans"/>
                <a:sym typeface="Open Sans"/>
              </a:rPr>
              <a:t> </a:t>
            </a:r>
            <a:r>
              <a:rPr lang="en-US" sz="996">
                <a:solidFill>
                  <a:srgbClr val="00B0F0"/>
                </a:solidFill>
                <a:latin typeface="Open Sans"/>
                <a:ea typeface="Open Sans"/>
                <a:cs typeface="Open Sans"/>
                <a:sym typeface="Open Sans"/>
              </a:rPr>
              <a:t>treatment system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1"/>
          <p:cNvSpPr/>
          <p:nvPr/>
        </p:nvSpPr>
        <p:spPr>
          <a:xfrm>
            <a:off x="2492473" y="544392"/>
            <a:ext cx="8815327" cy="6353"/>
          </a:xfrm>
          <a:custGeom>
            <a:avLst/>
            <a:gdLst/>
            <a:ahLst/>
            <a:cxnLst/>
            <a:rect l="l" t="t" r="r" b="b"/>
            <a:pathLst>
              <a:path w="8815324" h="6350" extrusionOk="0">
                <a:moveTo>
                  <a:pt x="0" y="0"/>
                </a:moveTo>
                <a:lnTo>
                  <a:pt x="8815324" y="0"/>
                </a:lnTo>
                <a:lnTo>
                  <a:pt x="881532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21"/>
          <p:cNvSpPr/>
          <p:nvPr/>
        </p:nvSpPr>
        <p:spPr>
          <a:xfrm>
            <a:off x="136027" y="3711778"/>
            <a:ext cx="4475645" cy="2416083"/>
          </a:xfrm>
          <a:custGeom>
            <a:avLst/>
            <a:gdLst/>
            <a:ahLst/>
            <a:cxnLst/>
            <a:rect l="l" t="t" r="r" b="b"/>
            <a:pathLst>
              <a:path w="4475645" h="2416083" extrusionOk="0">
                <a:moveTo>
                  <a:pt x="0" y="0"/>
                </a:moveTo>
                <a:lnTo>
                  <a:pt x="4475645" y="0"/>
                </a:lnTo>
                <a:lnTo>
                  <a:pt x="4475645" y="2416083"/>
                </a:lnTo>
                <a:lnTo>
                  <a:pt x="0" y="241608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1"/>
          <p:cNvSpPr/>
          <p:nvPr/>
        </p:nvSpPr>
        <p:spPr>
          <a:xfrm>
            <a:off x="4611091" y="976351"/>
            <a:ext cx="6939477" cy="5202355"/>
          </a:xfrm>
          <a:custGeom>
            <a:avLst/>
            <a:gdLst/>
            <a:ahLst/>
            <a:cxnLst/>
            <a:rect l="l" t="t" r="r" b="b"/>
            <a:pathLst>
              <a:path w="6939477" h="5202355" extrusionOk="0">
                <a:moveTo>
                  <a:pt x="0" y="0"/>
                </a:moveTo>
                <a:lnTo>
                  <a:pt x="6939476" y="0"/>
                </a:lnTo>
                <a:lnTo>
                  <a:pt x="6939476" y="5202355"/>
                </a:lnTo>
                <a:lnTo>
                  <a:pt x="0" y="520235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1"/>
          <p:cNvSpPr txBox="1"/>
          <p:nvPr/>
        </p:nvSpPr>
        <p:spPr>
          <a:xfrm>
            <a:off x="340078" y="281004"/>
            <a:ext cx="2896500" cy="11319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lvl="0" indent="0" algn="l" rtl="0">
              <a:lnSpc>
                <a:spcPct val="120238"/>
              </a:lnSpc>
              <a:spcBef>
                <a:spcPts val="0"/>
              </a:spcBef>
              <a:spcAft>
                <a:spcPts val="0"/>
              </a:spcAft>
              <a:buClr>
                <a:schemeClr val="dk1"/>
              </a:buClr>
              <a:buFont typeface="Arial"/>
              <a:buNone/>
            </a:pPr>
            <a:r>
              <a:rPr lang="en-US" sz="1596">
                <a:solidFill>
                  <a:schemeClr val="dk1"/>
                </a:solidFill>
                <a:latin typeface="Open Sans"/>
                <a:ea typeface="Open Sans"/>
                <a:cs typeface="Open Sans"/>
                <a:sym typeface="Open Sans"/>
              </a:rPr>
              <a:t>3. Gas Engineering</a:t>
            </a:r>
            <a:endParaRPr>
              <a:solidFill>
                <a:schemeClr val="dk1"/>
              </a:solidFill>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p:txBody>
      </p:sp>
      <p:sp>
        <p:nvSpPr>
          <p:cNvPr id="362" name="Google Shape;362;p21"/>
          <p:cNvSpPr txBox="1"/>
          <p:nvPr/>
        </p:nvSpPr>
        <p:spPr>
          <a:xfrm>
            <a:off x="340079" y="1230826"/>
            <a:ext cx="3515100" cy="153300"/>
          </a:xfrm>
          <a:prstGeom prst="rect">
            <a:avLst/>
          </a:prstGeom>
          <a:noFill/>
          <a:ln>
            <a:noFill/>
          </a:ln>
        </p:spPr>
        <p:txBody>
          <a:bodyPr spcFirstLastPara="1" wrap="square" lIns="0" tIns="0" rIns="0" bIns="0" anchor="t" anchorCtr="0">
            <a:spAutoFit/>
          </a:bodyPr>
          <a:lstStyle/>
          <a:p>
            <a:pPr marL="0" marR="0" lvl="0" indent="0" algn="l" rtl="0">
              <a:lnSpc>
                <a:spcPct val="122088"/>
              </a:lnSpc>
              <a:spcBef>
                <a:spcPts val="0"/>
              </a:spcBef>
              <a:spcAft>
                <a:spcPts val="0"/>
              </a:spcAft>
              <a:buNone/>
            </a:pPr>
            <a:r>
              <a:rPr lang="en-US" sz="996">
                <a:solidFill>
                  <a:srgbClr val="00B0F0"/>
                </a:solidFill>
                <a:latin typeface="Open Sans"/>
                <a:ea typeface="Open Sans"/>
                <a:cs typeface="Open Sans"/>
                <a:sym typeface="Open Sans"/>
              </a:rPr>
              <a:t>Cryogenic Liquefied Gas Flowmeter</a:t>
            </a:r>
            <a:endParaRPr/>
          </a:p>
        </p:txBody>
      </p:sp>
      <p:sp>
        <p:nvSpPr>
          <p:cNvPr id="363" name="Google Shape;363;p21"/>
          <p:cNvSpPr txBox="1"/>
          <p:nvPr/>
        </p:nvSpPr>
        <p:spPr>
          <a:xfrm>
            <a:off x="873242" y="741445"/>
            <a:ext cx="22574" cy="188404"/>
          </a:xfrm>
          <a:prstGeom prst="rect">
            <a:avLst/>
          </a:prstGeom>
          <a:noFill/>
          <a:ln>
            <a:noFill/>
          </a:ln>
        </p:spPr>
        <p:txBody>
          <a:bodyPr spcFirstLastPara="1" wrap="square" lIns="0" tIns="0" rIns="0" bIns="0" anchor="t" anchorCtr="0">
            <a:spAutoFit/>
          </a:bodyPr>
          <a:lstStyle/>
          <a:p>
            <a:pPr marL="0" marR="0" lvl="0" indent="0" algn="l" rtl="0">
              <a:lnSpc>
                <a:spcPct val="157530"/>
              </a:lnSpc>
              <a:spcBef>
                <a:spcPts val="0"/>
              </a:spcBef>
              <a:spcAft>
                <a:spcPts val="0"/>
              </a:spcAft>
              <a:buNone/>
            </a:pPr>
            <a:r>
              <a:rPr lang="en-US" sz="996">
                <a:solidFill>
                  <a:srgbClr val="00B0F0"/>
                </a:solidFill>
                <a:latin typeface="Open Sans"/>
                <a:ea typeface="Open Sans"/>
                <a:cs typeface="Open Sans"/>
                <a:sym typeface="Open Sans"/>
              </a:rPr>
              <a:t> </a:t>
            </a:r>
            <a:endParaRPr/>
          </a:p>
        </p:txBody>
      </p:sp>
      <p:sp>
        <p:nvSpPr>
          <p:cNvPr id="364" name="Google Shape;364;p21"/>
          <p:cNvSpPr txBox="1"/>
          <p:nvPr/>
        </p:nvSpPr>
        <p:spPr>
          <a:xfrm>
            <a:off x="827437" y="1074915"/>
            <a:ext cx="45415" cy="155905"/>
          </a:xfrm>
          <a:prstGeom prst="rect">
            <a:avLst/>
          </a:prstGeom>
          <a:noFill/>
          <a:ln>
            <a:noFill/>
          </a:ln>
        </p:spPr>
        <p:txBody>
          <a:bodyPr spcFirstLastPara="1" wrap="square" lIns="0" tIns="0" rIns="0" bIns="0" anchor="t" anchorCtr="0">
            <a:spAutoFit/>
          </a:bodyPr>
          <a:lstStyle/>
          <a:p>
            <a:pPr marL="0" marR="0" lvl="0" indent="0" algn="l" rtl="0">
              <a:lnSpc>
                <a:spcPct val="122088"/>
              </a:lnSpc>
              <a:spcBef>
                <a:spcPts val="0"/>
              </a:spcBef>
              <a:spcAft>
                <a:spcPts val="0"/>
              </a:spcAft>
              <a:buNone/>
            </a:pPr>
            <a:r>
              <a:rPr lang="en-US" sz="996">
                <a:solidFill>
                  <a:srgbClr val="00B0F0"/>
                </a:solidFill>
                <a:latin typeface="IBM Plex Sans"/>
                <a:ea typeface="IBM Plex Sans"/>
                <a:cs typeface="IBM Plex Sans"/>
                <a:sym typeface="IBM Plex Sans"/>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22"/>
          <p:cNvSpPr/>
          <p:nvPr/>
        </p:nvSpPr>
        <p:spPr>
          <a:xfrm>
            <a:off x="2454498" y="411442"/>
            <a:ext cx="8389747" cy="6350"/>
          </a:xfrm>
          <a:custGeom>
            <a:avLst/>
            <a:gdLst/>
            <a:ahLst/>
            <a:cxnLst/>
            <a:rect l="l" t="t" r="r" b="b"/>
            <a:pathLst>
              <a:path w="8389747" h="6350" extrusionOk="0">
                <a:moveTo>
                  <a:pt x="0" y="0"/>
                </a:moveTo>
                <a:lnTo>
                  <a:pt x="8389747" y="0"/>
                </a:lnTo>
                <a:lnTo>
                  <a:pt x="8389747" y="6350"/>
                </a:lnTo>
                <a:lnTo>
                  <a:pt x="0" y="63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22"/>
          <p:cNvSpPr txBox="1"/>
          <p:nvPr/>
        </p:nvSpPr>
        <p:spPr>
          <a:xfrm>
            <a:off x="340077" y="281004"/>
            <a:ext cx="2402700" cy="8364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FFFFFF"/>
                </a:solidFill>
                <a:latin typeface="Open Sans"/>
                <a:ea typeface="Open Sans"/>
                <a:cs typeface="Open Sans"/>
                <a:sym typeface="Open Sans"/>
              </a:rPr>
              <a:t>korea cryogenics </a:t>
            </a:r>
            <a:endParaRPr sz="1596">
              <a:solidFill>
                <a:srgbClr val="FFFFFF"/>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solidFill>
                <a:srgbClr val="FFFFFF"/>
              </a:solidFill>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FFFFFF"/>
                </a:solidFill>
                <a:latin typeface="Open Sans"/>
                <a:ea typeface="Open Sans"/>
                <a:cs typeface="Open Sans"/>
                <a:sym typeface="Open Sans"/>
              </a:rPr>
              <a:t>4. Gas Engineering</a:t>
            </a:r>
            <a:endParaRPr/>
          </a:p>
        </p:txBody>
      </p:sp>
      <p:sp>
        <p:nvSpPr>
          <p:cNvPr id="372" name="Google Shape;372;p22"/>
          <p:cNvSpPr txBox="1"/>
          <p:nvPr/>
        </p:nvSpPr>
        <p:spPr>
          <a:xfrm>
            <a:off x="282028" y="2355649"/>
            <a:ext cx="2897700" cy="456900"/>
          </a:xfrm>
          <a:prstGeom prst="rect">
            <a:avLst/>
          </a:prstGeom>
          <a:noFill/>
          <a:ln>
            <a:noFill/>
          </a:ln>
        </p:spPr>
        <p:txBody>
          <a:bodyPr spcFirstLastPara="1" wrap="square" lIns="0" tIns="0" rIns="0" bIns="0" anchor="t" anchorCtr="0">
            <a:spAutoFit/>
          </a:bodyPr>
          <a:lstStyle/>
          <a:p>
            <a:pPr marL="0" marR="0" lvl="0" indent="0" algn="ctr" rtl="0">
              <a:lnSpc>
                <a:spcPct val="157530"/>
              </a:lnSpc>
              <a:spcBef>
                <a:spcPts val="0"/>
              </a:spcBef>
              <a:spcAft>
                <a:spcPts val="0"/>
              </a:spcAft>
              <a:buNone/>
            </a:pPr>
            <a:r>
              <a:rPr lang="en-US" sz="996">
                <a:solidFill>
                  <a:srgbClr val="00B0F0"/>
                </a:solidFill>
                <a:latin typeface="Open Sans"/>
                <a:ea typeface="Open Sans"/>
                <a:cs typeface="Open Sans"/>
                <a:sym typeface="Open Sans"/>
              </a:rPr>
              <a:t> </a:t>
            </a:r>
            <a:endParaRPr/>
          </a:p>
          <a:p>
            <a:pPr marL="0" marR="0" lvl="0" indent="0" algn="ctr" rtl="0">
              <a:lnSpc>
                <a:spcPct val="120481"/>
              </a:lnSpc>
              <a:spcBef>
                <a:spcPts val="0"/>
              </a:spcBef>
              <a:spcAft>
                <a:spcPts val="0"/>
              </a:spcAft>
              <a:buNone/>
            </a:pPr>
            <a:endParaRPr/>
          </a:p>
        </p:txBody>
      </p:sp>
      <p:sp>
        <p:nvSpPr>
          <p:cNvPr id="373" name="Google Shape;373;p22"/>
          <p:cNvSpPr txBox="1"/>
          <p:nvPr/>
        </p:nvSpPr>
        <p:spPr>
          <a:xfrm>
            <a:off x="301018" y="1191900"/>
            <a:ext cx="2897700" cy="522600"/>
          </a:xfrm>
          <a:prstGeom prst="rect">
            <a:avLst/>
          </a:prstGeom>
          <a:noFill/>
          <a:ln>
            <a:noFill/>
          </a:ln>
        </p:spPr>
        <p:txBody>
          <a:bodyPr spcFirstLastPara="1" wrap="square" lIns="0" tIns="0" rIns="0" bIns="0" anchor="t" anchorCtr="0">
            <a:spAutoFit/>
          </a:bodyPr>
          <a:lstStyle/>
          <a:p>
            <a:pPr marL="0" marR="0" lvl="0" indent="0" algn="l" rtl="0">
              <a:lnSpc>
                <a:spcPct val="120481"/>
              </a:lnSpc>
              <a:spcBef>
                <a:spcPts val="0"/>
              </a:spcBef>
              <a:spcAft>
                <a:spcPts val="0"/>
              </a:spcAft>
              <a:buNone/>
            </a:pPr>
            <a:r>
              <a:rPr lang="en-US" sz="996">
                <a:solidFill>
                  <a:srgbClr val="00B0F0"/>
                </a:solidFill>
                <a:latin typeface="Open Sans"/>
                <a:ea typeface="Open Sans"/>
                <a:cs typeface="Open Sans"/>
                <a:sym typeface="Open Sans"/>
              </a:rPr>
              <a:t>Engineering gas processing facilities</a:t>
            </a:r>
            <a:endParaRPr sz="996">
              <a:solidFill>
                <a:srgbClr val="00B0F0"/>
              </a:solidFill>
              <a:latin typeface="Open Sans"/>
              <a:ea typeface="Open Sans"/>
              <a:cs typeface="Open Sans"/>
              <a:sym typeface="Open Sans"/>
            </a:endParaRPr>
          </a:p>
          <a:p>
            <a:pPr marL="0" lvl="0" indent="0" algn="l" rtl="0">
              <a:lnSpc>
                <a:spcPct val="120481"/>
              </a:lnSpc>
              <a:spcBef>
                <a:spcPts val="0"/>
              </a:spcBef>
              <a:spcAft>
                <a:spcPts val="0"/>
              </a:spcAft>
              <a:buClr>
                <a:schemeClr val="dk1"/>
              </a:buClr>
              <a:buFont typeface="Arial"/>
              <a:buNone/>
            </a:pPr>
            <a:r>
              <a:rPr lang="en-US" sz="996">
                <a:solidFill>
                  <a:srgbClr val="00B0F0"/>
                </a:solidFill>
                <a:latin typeface="Open Sans"/>
                <a:ea typeface="Open Sans"/>
                <a:cs typeface="Open Sans"/>
                <a:sym typeface="Open Sans"/>
              </a:rPr>
              <a:t>At Samsung Semiconductor plant</a:t>
            </a:r>
            <a:endParaRPr>
              <a:solidFill>
                <a:schemeClr val="dk1"/>
              </a:solidFill>
            </a:endParaRPr>
          </a:p>
          <a:p>
            <a:pPr marL="0" marR="0" lvl="0" indent="0" algn="l" rtl="0">
              <a:lnSpc>
                <a:spcPct val="120481"/>
              </a:lnSpc>
              <a:spcBef>
                <a:spcPts val="0"/>
              </a:spcBef>
              <a:spcAft>
                <a:spcPts val="0"/>
              </a:spcAft>
              <a:buNone/>
            </a:pPr>
            <a:endParaRPr sz="996">
              <a:solidFill>
                <a:srgbClr val="00B0F0"/>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3"/>
          <p:cNvSpPr/>
          <p:nvPr/>
        </p:nvSpPr>
        <p:spPr>
          <a:xfrm>
            <a:off x="0" y="0"/>
            <a:ext cx="12192000" cy="8001000"/>
          </a:xfrm>
          <a:custGeom>
            <a:avLst/>
            <a:gdLst/>
            <a:ahLst/>
            <a:cxnLst/>
            <a:rect l="l" t="t" r="r" b="b"/>
            <a:pathLst>
              <a:path w="12192000" h="8001000" extrusionOk="0">
                <a:moveTo>
                  <a:pt x="0" y="0"/>
                </a:moveTo>
                <a:lnTo>
                  <a:pt x="12192000" y="0"/>
                </a:lnTo>
                <a:lnTo>
                  <a:pt x="12192000" y="8001000"/>
                </a:lnTo>
                <a:lnTo>
                  <a:pt x="0" y="80010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23"/>
          <p:cNvSpPr/>
          <p:nvPr/>
        </p:nvSpPr>
        <p:spPr>
          <a:xfrm>
            <a:off x="2492445" y="544392"/>
            <a:ext cx="8589013" cy="92579"/>
          </a:xfrm>
          <a:custGeom>
            <a:avLst/>
            <a:gdLst/>
            <a:ahLst/>
            <a:cxnLst/>
            <a:rect l="l" t="t" r="r" b="b"/>
            <a:pathLst>
              <a:path w="8589010" h="92583" extrusionOk="0">
                <a:moveTo>
                  <a:pt x="127" y="0"/>
                </a:moveTo>
                <a:lnTo>
                  <a:pt x="8589010" y="86233"/>
                </a:lnTo>
                <a:lnTo>
                  <a:pt x="8588883" y="92583"/>
                </a:lnTo>
                <a:lnTo>
                  <a:pt x="0" y="63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23"/>
          <p:cNvSpPr txBox="1"/>
          <p:nvPr/>
        </p:nvSpPr>
        <p:spPr>
          <a:xfrm>
            <a:off x="754380" y="741445"/>
            <a:ext cx="22574" cy="188404"/>
          </a:xfrm>
          <a:prstGeom prst="rect">
            <a:avLst/>
          </a:prstGeom>
          <a:noFill/>
          <a:ln>
            <a:noFill/>
          </a:ln>
        </p:spPr>
        <p:txBody>
          <a:bodyPr spcFirstLastPara="1" wrap="square" lIns="0" tIns="0" rIns="0" bIns="0" anchor="t" anchorCtr="0">
            <a:spAutoFit/>
          </a:bodyPr>
          <a:lstStyle/>
          <a:p>
            <a:pPr marL="0" marR="0" lvl="0" indent="0" algn="l" rtl="0">
              <a:lnSpc>
                <a:spcPct val="157530"/>
              </a:lnSpc>
              <a:spcBef>
                <a:spcPts val="0"/>
              </a:spcBef>
              <a:spcAft>
                <a:spcPts val="0"/>
              </a:spcAft>
              <a:buNone/>
            </a:pPr>
            <a:r>
              <a:rPr lang="en-US" sz="996">
                <a:solidFill>
                  <a:srgbClr val="00B0F0"/>
                </a:solidFill>
                <a:latin typeface="Open Sans"/>
                <a:ea typeface="Open Sans"/>
                <a:cs typeface="Open Sans"/>
                <a:sym typeface="Open Sans"/>
              </a:rPr>
              <a:t> </a:t>
            </a:r>
            <a:endParaRPr/>
          </a:p>
        </p:txBody>
      </p:sp>
      <p:sp>
        <p:nvSpPr>
          <p:cNvPr id="381" name="Google Shape;381;p23"/>
          <p:cNvSpPr txBox="1"/>
          <p:nvPr/>
        </p:nvSpPr>
        <p:spPr>
          <a:xfrm>
            <a:off x="340074" y="1344513"/>
            <a:ext cx="3739200" cy="522600"/>
          </a:xfrm>
          <a:prstGeom prst="rect">
            <a:avLst/>
          </a:prstGeom>
          <a:noFill/>
          <a:ln>
            <a:noFill/>
          </a:ln>
        </p:spPr>
        <p:txBody>
          <a:bodyPr spcFirstLastPara="1" wrap="square" lIns="0" tIns="0" rIns="0" bIns="0" anchor="t" anchorCtr="0">
            <a:spAutoFit/>
          </a:bodyPr>
          <a:lstStyle/>
          <a:p>
            <a:pPr marL="0" marR="0" lvl="0" indent="0" algn="l" rtl="0">
              <a:lnSpc>
                <a:spcPct val="120481"/>
              </a:lnSpc>
              <a:spcBef>
                <a:spcPts val="0"/>
              </a:spcBef>
              <a:spcAft>
                <a:spcPts val="0"/>
              </a:spcAft>
              <a:buNone/>
            </a:pPr>
            <a:r>
              <a:rPr lang="en-US" sz="996">
                <a:solidFill>
                  <a:srgbClr val="00B0F0"/>
                </a:solidFill>
                <a:latin typeface="Open Sans"/>
                <a:ea typeface="Open Sans"/>
                <a:cs typeface="Open Sans"/>
                <a:sym typeface="Open Sans"/>
              </a:rPr>
              <a:t>Vacuum Jacketed pipeline system</a:t>
            </a:r>
            <a:endParaRPr sz="996">
              <a:solidFill>
                <a:srgbClr val="00B0F0"/>
              </a:solidFill>
              <a:latin typeface="Open Sans"/>
              <a:ea typeface="Open Sans"/>
              <a:cs typeface="Open Sans"/>
              <a:sym typeface="Open Sans"/>
            </a:endParaRPr>
          </a:p>
          <a:p>
            <a:pPr marL="0" lvl="0" indent="0" algn="l" rtl="0">
              <a:lnSpc>
                <a:spcPct val="120481"/>
              </a:lnSpc>
              <a:spcBef>
                <a:spcPts val="0"/>
              </a:spcBef>
              <a:spcAft>
                <a:spcPts val="0"/>
              </a:spcAft>
              <a:buClr>
                <a:schemeClr val="dk1"/>
              </a:buClr>
              <a:buFont typeface="Arial"/>
              <a:buNone/>
            </a:pPr>
            <a:r>
              <a:rPr lang="en-US" sz="996">
                <a:solidFill>
                  <a:srgbClr val="00B0F0"/>
                </a:solidFill>
                <a:latin typeface="Open Sans"/>
                <a:ea typeface="Open Sans"/>
                <a:cs typeface="Open Sans"/>
                <a:sym typeface="Open Sans"/>
              </a:rPr>
              <a:t>At kora Disease Control and Prevention Agency</a:t>
            </a:r>
            <a:endParaRPr>
              <a:solidFill>
                <a:schemeClr val="dk1"/>
              </a:solidFill>
            </a:endParaRPr>
          </a:p>
          <a:p>
            <a:pPr marL="0" marR="0" lvl="0" indent="0" algn="l" rtl="0">
              <a:lnSpc>
                <a:spcPct val="120481"/>
              </a:lnSpc>
              <a:spcBef>
                <a:spcPts val="0"/>
              </a:spcBef>
              <a:spcAft>
                <a:spcPts val="0"/>
              </a:spcAft>
              <a:buNone/>
            </a:pPr>
            <a:endParaRPr sz="996">
              <a:solidFill>
                <a:srgbClr val="00B0F0"/>
              </a:solidFill>
              <a:latin typeface="Open Sans"/>
              <a:ea typeface="Open Sans"/>
              <a:cs typeface="Open Sans"/>
              <a:sym typeface="Open Sans"/>
            </a:endParaRPr>
          </a:p>
        </p:txBody>
      </p:sp>
      <p:sp>
        <p:nvSpPr>
          <p:cNvPr id="382" name="Google Shape;382;p23"/>
          <p:cNvSpPr txBox="1"/>
          <p:nvPr/>
        </p:nvSpPr>
        <p:spPr>
          <a:xfrm>
            <a:off x="124041" y="2574652"/>
            <a:ext cx="4688700" cy="215400"/>
          </a:xfrm>
          <a:prstGeom prst="rect">
            <a:avLst/>
          </a:prstGeom>
          <a:noFill/>
          <a:ln>
            <a:noFill/>
          </a:ln>
        </p:spPr>
        <p:txBody>
          <a:bodyPr spcFirstLastPara="1" wrap="square" lIns="0" tIns="0" rIns="0" bIns="0" anchor="t" anchorCtr="0">
            <a:spAutoFit/>
          </a:bodyPr>
          <a:lstStyle/>
          <a:p>
            <a:pPr marL="0" marR="0" lvl="0" indent="0" algn="l" rtl="0">
              <a:lnSpc>
                <a:spcPct val="120481"/>
              </a:lnSpc>
              <a:spcBef>
                <a:spcPts val="0"/>
              </a:spcBef>
              <a:spcAft>
                <a:spcPts val="0"/>
              </a:spcAft>
              <a:buNone/>
            </a:pPr>
            <a:endParaRPr/>
          </a:p>
        </p:txBody>
      </p:sp>
      <p:sp>
        <p:nvSpPr>
          <p:cNvPr id="383" name="Google Shape;383;p23"/>
          <p:cNvSpPr txBox="1"/>
          <p:nvPr/>
        </p:nvSpPr>
        <p:spPr>
          <a:xfrm>
            <a:off x="340077" y="417454"/>
            <a:ext cx="2402700" cy="8364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FFFFFF"/>
                </a:solidFill>
                <a:latin typeface="Open Sans"/>
                <a:ea typeface="Open Sans"/>
                <a:cs typeface="Open Sans"/>
                <a:sym typeface="Open Sans"/>
              </a:rPr>
              <a:t>korea cryogenics </a:t>
            </a:r>
            <a:endParaRPr sz="1596">
              <a:solidFill>
                <a:srgbClr val="FFFFFF"/>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solidFill>
                <a:srgbClr val="FFFFFF"/>
              </a:solidFill>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FFFFFF"/>
                </a:solidFill>
                <a:latin typeface="Open Sans"/>
                <a:ea typeface="Open Sans"/>
                <a:cs typeface="Open Sans"/>
                <a:sym typeface="Open Sans"/>
              </a:rPr>
              <a:t>4. Gas Engineering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4"/>
          <p:cNvSpPr/>
          <p:nvPr/>
        </p:nvSpPr>
        <p:spPr>
          <a:xfrm>
            <a:off x="2492473" y="550259"/>
            <a:ext cx="8064754" cy="6353"/>
          </a:xfrm>
          <a:custGeom>
            <a:avLst/>
            <a:gdLst/>
            <a:ahLst/>
            <a:cxnLst/>
            <a:rect l="l" t="t" r="r" b="b"/>
            <a:pathLst>
              <a:path w="8064754" h="6350" extrusionOk="0">
                <a:moveTo>
                  <a:pt x="0" y="0"/>
                </a:moveTo>
                <a:lnTo>
                  <a:pt x="8064754" y="0"/>
                </a:lnTo>
                <a:lnTo>
                  <a:pt x="806475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24"/>
          <p:cNvSpPr/>
          <p:nvPr/>
        </p:nvSpPr>
        <p:spPr>
          <a:xfrm>
            <a:off x="2492483" y="1168698"/>
            <a:ext cx="8212750" cy="12697"/>
          </a:xfrm>
          <a:custGeom>
            <a:avLst/>
            <a:gdLst/>
            <a:ahLst/>
            <a:cxnLst/>
            <a:rect l="l" t="t" r="r" b="b"/>
            <a:pathLst>
              <a:path w="8212750" h="12697" extrusionOk="0">
                <a:moveTo>
                  <a:pt x="0" y="0"/>
                </a:moveTo>
                <a:lnTo>
                  <a:pt x="8212750" y="0"/>
                </a:lnTo>
                <a:lnTo>
                  <a:pt x="8212750" y="12697"/>
                </a:lnTo>
                <a:lnTo>
                  <a:pt x="0" y="1269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24"/>
          <p:cNvSpPr/>
          <p:nvPr/>
        </p:nvSpPr>
        <p:spPr>
          <a:xfrm>
            <a:off x="2428980" y="1535259"/>
            <a:ext cx="8339747" cy="570271"/>
          </a:xfrm>
          <a:custGeom>
            <a:avLst/>
            <a:gdLst/>
            <a:ahLst/>
            <a:cxnLst/>
            <a:rect l="l" t="t" r="r" b="b"/>
            <a:pathLst>
              <a:path w="8339747" h="570271" extrusionOk="0">
                <a:moveTo>
                  <a:pt x="0" y="0"/>
                </a:moveTo>
                <a:lnTo>
                  <a:pt x="8339747" y="0"/>
                </a:lnTo>
                <a:lnTo>
                  <a:pt x="8339747" y="570271"/>
                </a:lnTo>
                <a:lnTo>
                  <a:pt x="0" y="57027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24"/>
          <p:cNvSpPr/>
          <p:nvPr/>
        </p:nvSpPr>
        <p:spPr>
          <a:xfrm>
            <a:off x="2428980" y="2479405"/>
            <a:ext cx="8339747" cy="563918"/>
          </a:xfrm>
          <a:custGeom>
            <a:avLst/>
            <a:gdLst/>
            <a:ahLst/>
            <a:cxnLst/>
            <a:rect l="l" t="t" r="r" b="b"/>
            <a:pathLst>
              <a:path w="8339747" h="563918" extrusionOk="0">
                <a:moveTo>
                  <a:pt x="0" y="0"/>
                </a:moveTo>
                <a:lnTo>
                  <a:pt x="8339747" y="0"/>
                </a:lnTo>
                <a:lnTo>
                  <a:pt x="8339747" y="563918"/>
                </a:lnTo>
                <a:lnTo>
                  <a:pt x="0" y="563918"/>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24"/>
          <p:cNvSpPr/>
          <p:nvPr/>
        </p:nvSpPr>
        <p:spPr>
          <a:xfrm>
            <a:off x="2428980" y="3353248"/>
            <a:ext cx="8339747" cy="557060"/>
          </a:xfrm>
          <a:custGeom>
            <a:avLst/>
            <a:gdLst/>
            <a:ahLst/>
            <a:cxnLst/>
            <a:rect l="l" t="t" r="r" b="b"/>
            <a:pathLst>
              <a:path w="8339747" h="557060" extrusionOk="0">
                <a:moveTo>
                  <a:pt x="0" y="0"/>
                </a:moveTo>
                <a:lnTo>
                  <a:pt x="8339747" y="0"/>
                </a:lnTo>
                <a:lnTo>
                  <a:pt x="8339747" y="557060"/>
                </a:lnTo>
                <a:lnTo>
                  <a:pt x="0" y="55706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24"/>
          <p:cNvSpPr/>
          <p:nvPr/>
        </p:nvSpPr>
        <p:spPr>
          <a:xfrm>
            <a:off x="2428980" y="4213365"/>
            <a:ext cx="8339747" cy="557060"/>
          </a:xfrm>
          <a:custGeom>
            <a:avLst/>
            <a:gdLst/>
            <a:ahLst/>
            <a:cxnLst/>
            <a:rect l="l" t="t" r="r" b="b"/>
            <a:pathLst>
              <a:path w="8339747" h="557060" extrusionOk="0">
                <a:moveTo>
                  <a:pt x="0" y="0"/>
                </a:moveTo>
                <a:lnTo>
                  <a:pt x="8339747" y="0"/>
                </a:lnTo>
                <a:lnTo>
                  <a:pt x="8339747" y="557060"/>
                </a:lnTo>
                <a:lnTo>
                  <a:pt x="0" y="55706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24"/>
          <p:cNvSpPr/>
          <p:nvPr/>
        </p:nvSpPr>
        <p:spPr>
          <a:xfrm>
            <a:off x="2428980" y="5073472"/>
            <a:ext cx="8339747" cy="557060"/>
          </a:xfrm>
          <a:custGeom>
            <a:avLst/>
            <a:gdLst/>
            <a:ahLst/>
            <a:cxnLst/>
            <a:rect l="l" t="t" r="r" b="b"/>
            <a:pathLst>
              <a:path w="8339747" h="557060" extrusionOk="0">
                <a:moveTo>
                  <a:pt x="0" y="0"/>
                </a:moveTo>
                <a:lnTo>
                  <a:pt x="8339747" y="0"/>
                </a:lnTo>
                <a:lnTo>
                  <a:pt x="8339747" y="557060"/>
                </a:lnTo>
                <a:lnTo>
                  <a:pt x="0" y="55706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24"/>
          <p:cNvSpPr/>
          <p:nvPr/>
        </p:nvSpPr>
        <p:spPr>
          <a:xfrm>
            <a:off x="2428980" y="5933589"/>
            <a:ext cx="8339747" cy="563413"/>
          </a:xfrm>
          <a:custGeom>
            <a:avLst/>
            <a:gdLst/>
            <a:ahLst/>
            <a:cxnLst/>
            <a:rect l="l" t="t" r="r" b="b"/>
            <a:pathLst>
              <a:path w="8339747" h="563413" extrusionOk="0">
                <a:moveTo>
                  <a:pt x="0" y="0"/>
                </a:moveTo>
                <a:lnTo>
                  <a:pt x="8339747" y="0"/>
                </a:lnTo>
                <a:lnTo>
                  <a:pt x="8339747" y="563413"/>
                </a:lnTo>
                <a:lnTo>
                  <a:pt x="0" y="563413"/>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24"/>
          <p:cNvSpPr txBox="1"/>
          <p:nvPr/>
        </p:nvSpPr>
        <p:spPr>
          <a:xfrm>
            <a:off x="11093196" y="6420298"/>
            <a:ext cx="171145" cy="206883"/>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a:solidFill>
                  <a:srgbClr val="8A8A8A"/>
                </a:solidFill>
                <a:latin typeface="IBM Plex Sans"/>
                <a:ea typeface="IBM Plex Sans"/>
                <a:cs typeface="IBM Plex Sans"/>
                <a:sym typeface="IBM Plex Sans"/>
              </a:rPr>
              <a:t>24</a:t>
            </a:r>
            <a:endParaRPr/>
          </a:p>
        </p:txBody>
      </p:sp>
      <p:sp>
        <p:nvSpPr>
          <p:cNvPr id="397" name="Google Shape;397;p24"/>
          <p:cNvSpPr txBox="1"/>
          <p:nvPr/>
        </p:nvSpPr>
        <p:spPr>
          <a:xfrm>
            <a:off x="325907" y="386258"/>
            <a:ext cx="1579283"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000000"/>
                </a:solidFill>
                <a:latin typeface="Open Sans"/>
                <a:ea typeface="Open Sans"/>
                <a:cs typeface="Open Sans"/>
                <a:sym typeface="Open Sans"/>
              </a:rPr>
              <a:t>korea cryogenics</a:t>
            </a:r>
            <a:endParaRPr/>
          </a:p>
        </p:txBody>
      </p:sp>
      <p:sp>
        <p:nvSpPr>
          <p:cNvPr id="398" name="Google Shape;398;p24"/>
          <p:cNvSpPr txBox="1"/>
          <p:nvPr/>
        </p:nvSpPr>
        <p:spPr>
          <a:xfrm>
            <a:off x="2789139" y="1179890"/>
            <a:ext cx="2099805"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Pohang Accelerator Laboratory</a:t>
            </a:r>
            <a:endParaRPr/>
          </a:p>
        </p:txBody>
      </p:sp>
      <p:sp>
        <p:nvSpPr>
          <p:cNvPr id="399" name="Google Shape;399;p24"/>
          <p:cNvSpPr txBox="1"/>
          <p:nvPr/>
        </p:nvSpPr>
        <p:spPr>
          <a:xfrm>
            <a:off x="2830287" y="1613316"/>
            <a:ext cx="1407738"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Electronics</a:t>
            </a:r>
            <a:endParaRPr/>
          </a:p>
        </p:txBody>
      </p:sp>
      <p:sp>
        <p:nvSpPr>
          <p:cNvPr id="400" name="Google Shape;400;p24"/>
          <p:cNvSpPr txBox="1"/>
          <p:nvPr/>
        </p:nvSpPr>
        <p:spPr>
          <a:xfrm>
            <a:off x="2836431" y="2082317"/>
            <a:ext cx="2101377"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Pohang Accelerator Laboratory</a:t>
            </a:r>
            <a:endParaRPr/>
          </a:p>
        </p:txBody>
      </p:sp>
      <p:sp>
        <p:nvSpPr>
          <p:cNvPr id="401" name="Google Shape;401;p24"/>
          <p:cNvSpPr txBox="1"/>
          <p:nvPr/>
        </p:nvSpPr>
        <p:spPr>
          <a:xfrm>
            <a:off x="2836431" y="2551252"/>
            <a:ext cx="3174244"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Seoul Nat’lUniversity BoramaeMedical Center</a:t>
            </a:r>
            <a:endParaRPr/>
          </a:p>
        </p:txBody>
      </p:sp>
      <p:sp>
        <p:nvSpPr>
          <p:cNvPr id="402" name="Google Shape;402;p24"/>
          <p:cNvSpPr txBox="1"/>
          <p:nvPr/>
        </p:nvSpPr>
        <p:spPr>
          <a:xfrm>
            <a:off x="2789187" y="2988183"/>
            <a:ext cx="3677545"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DAEWOO ENGINEERING &amp; CONSTRUCTION CO.,LTD</a:t>
            </a:r>
            <a:endParaRPr/>
          </a:p>
        </p:txBody>
      </p:sp>
      <p:sp>
        <p:nvSpPr>
          <p:cNvPr id="403" name="Google Shape;403;p24"/>
          <p:cNvSpPr txBox="1"/>
          <p:nvPr/>
        </p:nvSpPr>
        <p:spPr>
          <a:xfrm>
            <a:off x="2789187" y="3421513"/>
            <a:ext cx="1392812"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Asan Medical Center</a:t>
            </a:r>
            <a:endParaRPr/>
          </a:p>
        </p:txBody>
      </p:sp>
      <p:sp>
        <p:nvSpPr>
          <p:cNvPr id="404" name="Google Shape;404;p24"/>
          <p:cNvSpPr txBox="1"/>
          <p:nvPr/>
        </p:nvSpPr>
        <p:spPr>
          <a:xfrm>
            <a:off x="2789187" y="3851586"/>
            <a:ext cx="1582455"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National Cancer Center</a:t>
            </a:r>
            <a:endParaRPr/>
          </a:p>
        </p:txBody>
      </p:sp>
      <p:sp>
        <p:nvSpPr>
          <p:cNvPr id="405" name="Google Shape;405;p24"/>
          <p:cNvSpPr txBox="1"/>
          <p:nvPr/>
        </p:nvSpPr>
        <p:spPr>
          <a:xfrm>
            <a:off x="2789187" y="4281659"/>
            <a:ext cx="486242"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POSCO</a:t>
            </a:r>
            <a:endParaRPr/>
          </a:p>
        </p:txBody>
      </p:sp>
      <p:sp>
        <p:nvSpPr>
          <p:cNvPr id="406" name="Google Shape;406;p24"/>
          <p:cNvSpPr txBox="1"/>
          <p:nvPr/>
        </p:nvSpPr>
        <p:spPr>
          <a:xfrm>
            <a:off x="2789187" y="4711732"/>
            <a:ext cx="3133525"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Korea Disease Control and Prevention Agency</a:t>
            </a:r>
            <a:endParaRPr/>
          </a:p>
        </p:txBody>
      </p:sp>
      <p:sp>
        <p:nvSpPr>
          <p:cNvPr id="407" name="Google Shape;407;p24"/>
          <p:cNvSpPr txBox="1"/>
          <p:nvPr/>
        </p:nvSpPr>
        <p:spPr>
          <a:xfrm>
            <a:off x="2789187" y="5141805"/>
            <a:ext cx="1167108"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Display</a:t>
            </a:r>
            <a:endParaRPr/>
          </a:p>
        </p:txBody>
      </p:sp>
      <p:sp>
        <p:nvSpPr>
          <p:cNvPr id="408" name="Google Shape;408;p24"/>
          <p:cNvSpPr txBox="1"/>
          <p:nvPr/>
        </p:nvSpPr>
        <p:spPr>
          <a:xfrm>
            <a:off x="2789187" y="5571887"/>
            <a:ext cx="1167108"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Display</a:t>
            </a:r>
            <a:endParaRPr/>
          </a:p>
        </p:txBody>
      </p:sp>
      <p:sp>
        <p:nvSpPr>
          <p:cNvPr id="409" name="Google Shape;409;p24"/>
          <p:cNvSpPr txBox="1"/>
          <p:nvPr/>
        </p:nvSpPr>
        <p:spPr>
          <a:xfrm>
            <a:off x="2789187" y="6001960"/>
            <a:ext cx="1409309"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Electronics</a:t>
            </a:r>
            <a:endParaRPr/>
          </a:p>
        </p:txBody>
      </p:sp>
      <p:sp>
        <p:nvSpPr>
          <p:cNvPr id="410" name="Google Shape;410;p24"/>
          <p:cNvSpPr txBox="1"/>
          <p:nvPr/>
        </p:nvSpPr>
        <p:spPr>
          <a:xfrm>
            <a:off x="6712220" y="1179890"/>
            <a:ext cx="1761239"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PLS-II LIN Supply System</a:t>
            </a:r>
            <a:endParaRPr/>
          </a:p>
        </p:txBody>
      </p:sp>
      <p:sp>
        <p:nvSpPr>
          <p:cNvPr id="411" name="Google Shape;411;p24"/>
          <p:cNvSpPr txBox="1"/>
          <p:nvPr/>
        </p:nvSpPr>
        <p:spPr>
          <a:xfrm>
            <a:off x="6712220" y="1613316"/>
            <a:ext cx="2886713" cy="347691"/>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AMLCD Module Fab &amp; CO2Supply System</a:t>
            </a:r>
            <a:endParaRPr/>
          </a:p>
        </p:txBody>
      </p:sp>
      <p:sp>
        <p:nvSpPr>
          <p:cNvPr id="412" name="Google Shape;412;p24"/>
          <p:cNvSpPr txBox="1"/>
          <p:nvPr/>
        </p:nvSpPr>
        <p:spPr>
          <a:xfrm>
            <a:off x="6712268" y="2082317"/>
            <a:ext cx="2162746"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He &amp; LIN Vacuum Jacket Piping</a:t>
            </a:r>
            <a:endParaRPr/>
          </a:p>
        </p:txBody>
      </p:sp>
      <p:sp>
        <p:nvSpPr>
          <p:cNvPr id="413" name="Google Shape;413;p24"/>
          <p:cNvSpPr txBox="1"/>
          <p:nvPr/>
        </p:nvSpPr>
        <p:spPr>
          <a:xfrm>
            <a:off x="6712268" y="2551252"/>
            <a:ext cx="1291771"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LIN Supply System</a:t>
            </a:r>
            <a:endParaRPr/>
          </a:p>
        </p:txBody>
      </p:sp>
      <p:sp>
        <p:nvSpPr>
          <p:cNvPr id="414" name="Google Shape;414;p24"/>
          <p:cNvSpPr txBox="1"/>
          <p:nvPr/>
        </p:nvSpPr>
        <p:spPr>
          <a:xfrm>
            <a:off x="6712268" y="2988088"/>
            <a:ext cx="3587734" cy="347624"/>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CO2Supply System for Guri Arisu Purification Center</a:t>
            </a:r>
            <a:endParaRPr/>
          </a:p>
        </p:txBody>
      </p:sp>
      <p:sp>
        <p:nvSpPr>
          <p:cNvPr id="415" name="Google Shape;415;p24"/>
          <p:cNvSpPr txBox="1"/>
          <p:nvPr/>
        </p:nvSpPr>
        <p:spPr>
          <a:xfrm>
            <a:off x="6712268" y="3421513"/>
            <a:ext cx="1291771"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LIN Supply System</a:t>
            </a:r>
            <a:endParaRPr/>
          </a:p>
        </p:txBody>
      </p:sp>
      <p:sp>
        <p:nvSpPr>
          <p:cNvPr id="416" name="Google Shape;416;p24"/>
          <p:cNvSpPr txBox="1"/>
          <p:nvPr/>
        </p:nvSpPr>
        <p:spPr>
          <a:xfrm>
            <a:off x="6712268" y="3851586"/>
            <a:ext cx="1291771"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LIN Supply System</a:t>
            </a:r>
            <a:endParaRPr/>
          </a:p>
        </p:txBody>
      </p:sp>
      <p:sp>
        <p:nvSpPr>
          <p:cNvPr id="417" name="Google Shape;417;p24"/>
          <p:cNvSpPr txBox="1"/>
          <p:nvPr/>
        </p:nvSpPr>
        <p:spPr>
          <a:xfrm>
            <a:off x="6712268" y="4281659"/>
            <a:ext cx="1291771"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LIN Supply System</a:t>
            </a:r>
            <a:endParaRPr/>
          </a:p>
        </p:txBody>
      </p:sp>
      <p:sp>
        <p:nvSpPr>
          <p:cNvPr id="418" name="Google Shape;418;p24"/>
          <p:cNvSpPr txBox="1"/>
          <p:nvPr/>
        </p:nvSpPr>
        <p:spPr>
          <a:xfrm>
            <a:off x="6712268" y="4711732"/>
            <a:ext cx="1291771"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LIN Supply System</a:t>
            </a:r>
            <a:endParaRPr/>
          </a:p>
        </p:txBody>
      </p:sp>
      <p:sp>
        <p:nvSpPr>
          <p:cNvPr id="419" name="Google Shape;419;p24"/>
          <p:cNvSpPr txBox="1"/>
          <p:nvPr/>
        </p:nvSpPr>
        <p:spPr>
          <a:xfrm>
            <a:off x="6712268" y="5141805"/>
            <a:ext cx="2176272" cy="347634"/>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Cheonan 6L CO2Supply System</a:t>
            </a:r>
            <a:endParaRPr/>
          </a:p>
        </p:txBody>
      </p:sp>
      <p:sp>
        <p:nvSpPr>
          <p:cNvPr id="420" name="Google Shape;420;p24"/>
          <p:cNvSpPr txBox="1"/>
          <p:nvPr/>
        </p:nvSpPr>
        <p:spPr>
          <a:xfrm>
            <a:off x="6712268" y="5571887"/>
            <a:ext cx="2116112"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A3L-He Vacuum Jacket Piping.</a:t>
            </a:r>
            <a:endParaRPr/>
          </a:p>
        </p:txBody>
      </p:sp>
      <p:sp>
        <p:nvSpPr>
          <p:cNvPr id="421" name="Google Shape;421;p24"/>
          <p:cNvSpPr txBox="1"/>
          <p:nvPr/>
        </p:nvSpPr>
        <p:spPr>
          <a:xfrm>
            <a:off x="6712268" y="6001960"/>
            <a:ext cx="2591314"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17Line S3-Project CO2 Supply System</a:t>
            </a:r>
            <a:endParaRPr/>
          </a:p>
        </p:txBody>
      </p:sp>
      <p:sp>
        <p:nvSpPr>
          <p:cNvPr id="422" name="Google Shape;422;p24"/>
          <p:cNvSpPr txBox="1"/>
          <p:nvPr/>
        </p:nvSpPr>
        <p:spPr>
          <a:xfrm>
            <a:off x="325893" y="1070282"/>
            <a:ext cx="1734000" cy="184800"/>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a:solidFill>
                  <a:srgbClr val="00B0F0"/>
                </a:solidFill>
                <a:latin typeface="NanumGothic"/>
                <a:ea typeface="NanumGothic"/>
                <a:cs typeface="NanumGothic"/>
                <a:sym typeface="Nanum Gothic"/>
              </a:rPr>
              <a:t>Key Supply Performance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5"/>
          <p:cNvSpPr/>
          <p:nvPr/>
        </p:nvSpPr>
        <p:spPr>
          <a:xfrm>
            <a:off x="1733579" y="650948"/>
            <a:ext cx="8956424" cy="12196"/>
          </a:xfrm>
          <a:custGeom>
            <a:avLst/>
            <a:gdLst/>
            <a:ahLst/>
            <a:cxnLst/>
            <a:rect l="l" t="t" r="r" b="b"/>
            <a:pathLst>
              <a:path w="8956421" h="12192" extrusionOk="0">
                <a:moveTo>
                  <a:pt x="0" y="5842"/>
                </a:moveTo>
                <a:lnTo>
                  <a:pt x="8956421" y="0"/>
                </a:lnTo>
                <a:lnTo>
                  <a:pt x="8956421" y="6350"/>
                </a:lnTo>
                <a:lnTo>
                  <a:pt x="0" y="1219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25"/>
          <p:cNvSpPr/>
          <p:nvPr/>
        </p:nvSpPr>
        <p:spPr>
          <a:xfrm>
            <a:off x="2481948" y="1072058"/>
            <a:ext cx="8208045" cy="12697"/>
          </a:xfrm>
          <a:custGeom>
            <a:avLst/>
            <a:gdLst/>
            <a:ahLst/>
            <a:cxnLst/>
            <a:rect l="l" t="t" r="r" b="b"/>
            <a:pathLst>
              <a:path w="8208045" h="12697" extrusionOk="0">
                <a:moveTo>
                  <a:pt x="0" y="0"/>
                </a:moveTo>
                <a:lnTo>
                  <a:pt x="8208045" y="0"/>
                </a:lnTo>
                <a:lnTo>
                  <a:pt x="8208045" y="12697"/>
                </a:lnTo>
                <a:lnTo>
                  <a:pt x="0" y="1269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25"/>
          <p:cNvSpPr/>
          <p:nvPr/>
        </p:nvSpPr>
        <p:spPr>
          <a:xfrm>
            <a:off x="2418217" y="5428202"/>
            <a:ext cx="8335270" cy="542373"/>
          </a:xfrm>
          <a:custGeom>
            <a:avLst/>
            <a:gdLst/>
            <a:ahLst/>
            <a:cxnLst/>
            <a:rect l="l" t="t" r="r" b="b"/>
            <a:pathLst>
              <a:path w="8335270" h="542373" extrusionOk="0">
                <a:moveTo>
                  <a:pt x="0" y="0"/>
                </a:moveTo>
                <a:lnTo>
                  <a:pt x="8335270" y="0"/>
                </a:lnTo>
                <a:lnTo>
                  <a:pt x="8335270" y="542373"/>
                </a:lnTo>
                <a:lnTo>
                  <a:pt x="0" y="54237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25"/>
          <p:cNvSpPr/>
          <p:nvPr/>
        </p:nvSpPr>
        <p:spPr>
          <a:xfrm>
            <a:off x="2418445" y="1411224"/>
            <a:ext cx="8335051" cy="536019"/>
          </a:xfrm>
          <a:custGeom>
            <a:avLst/>
            <a:gdLst/>
            <a:ahLst/>
            <a:cxnLst/>
            <a:rect l="l" t="t" r="r" b="b"/>
            <a:pathLst>
              <a:path w="8335051" h="536019" extrusionOk="0">
                <a:moveTo>
                  <a:pt x="0" y="0"/>
                </a:moveTo>
                <a:lnTo>
                  <a:pt x="8335051" y="0"/>
                </a:lnTo>
                <a:lnTo>
                  <a:pt x="8335051" y="536019"/>
                </a:lnTo>
                <a:lnTo>
                  <a:pt x="0" y="536019"/>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25"/>
          <p:cNvSpPr/>
          <p:nvPr/>
        </p:nvSpPr>
        <p:spPr>
          <a:xfrm>
            <a:off x="2418445" y="2222916"/>
            <a:ext cx="8335051" cy="529666"/>
          </a:xfrm>
          <a:custGeom>
            <a:avLst/>
            <a:gdLst/>
            <a:ahLst/>
            <a:cxnLst/>
            <a:rect l="l" t="t" r="r" b="b"/>
            <a:pathLst>
              <a:path w="8335051" h="529666" extrusionOk="0">
                <a:moveTo>
                  <a:pt x="0" y="0"/>
                </a:moveTo>
                <a:lnTo>
                  <a:pt x="8335051" y="0"/>
                </a:lnTo>
                <a:lnTo>
                  <a:pt x="8335051" y="529666"/>
                </a:lnTo>
                <a:lnTo>
                  <a:pt x="0" y="529666"/>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25"/>
          <p:cNvSpPr/>
          <p:nvPr/>
        </p:nvSpPr>
        <p:spPr>
          <a:xfrm>
            <a:off x="2418445" y="3028264"/>
            <a:ext cx="8335051" cy="529666"/>
          </a:xfrm>
          <a:custGeom>
            <a:avLst/>
            <a:gdLst/>
            <a:ahLst/>
            <a:cxnLst/>
            <a:rect l="l" t="t" r="r" b="b"/>
            <a:pathLst>
              <a:path w="8335051" h="529666" extrusionOk="0">
                <a:moveTo>
                  <a:pt x="0" y="0"/>
                </a:moveTo>
                <a:lnTo>
                  <a:pt x="8335051" y="0"/>
                </a:lnTo>
                <a:lnTo>
                  <a:pt x="8335051" y="529666"/>
                </a:lnTo>
                <a:lnTo>
                  <a:pt x="0" y="529666"/>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25"/>
          <p:cNvSpPr/>
          <p:nvPr/>
        </p:nvSpPr>
        <p:spPr>
          <a:xfrm>
            <a:off x="2418445" y="3833593"/>
            <a:ext cx="8335051" cy="529666"/>
          </a:xfrm>
          <a:custGeom>
            <a:avLst/>
            <a:gdLst/>
            <a:ahLst/>
            <a:cxnLst/>
            <a:rect l="l" t="t" r="r" b="b"/>
            <a:pathLst>
              <a:path w="8335051" h="529666" extrusionOk="0">
                <a:moveTo>
                  <a:pt x="0" y="0"/>
                </a:moveTo>
                <a:lnTo>
                  <a:pt x="8335051" y="0"/>
                </a:lnTo>
                <a:lnTo>
                  <a:pt x="8335051" y="529667"/>
                </a:lnTo>
                <a:lnTo>
                  <a:pt x="0" y="52966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25"/>
          <p:cNvSpPr/>
          <p:nvPr/>
        </p:nvSpPr>
        <p:spPr>
          <a:xfrm>
            <a:off x="2418445" y="4638942"/>
            <a:ext cx="8335051" cy="529666"/>
          </a:xfrm>
          <a:custGeom>
            <a:avLst/>
            <a:gdLst/>
            <a:ahLst/>
            <a:cxnLst/>
            <a:rect l="l" t="t" r="r" b="b"/>
            <a:pathLst>
              <a:path w="8335051" h="529666" extrusionOk="0">
                <a:moveTo>
                  <a:pt x="0" y="0"/>
                </a:moveTo>
                <a:lnTo>
                  <a:pt x="8335051" y="0"/>
                </a:lnTo>
                <a:lnTo>
                  <a:pt x="8335051" y="529666"/>
                </a:lnTo>
                <a:lnTo>
                  <a:pt x="0" y="529666"/>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25"/>
          <p:cNvSpPr txBox="1"/>
          <p:nvPr/>
        </p:nvSpPr>
        <p:spPr>
          <a:xfrm>
            <a:off x="11093196" y="6420298"/>
            <a:ext cx="171145" cy="206883"/>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a:solidFill>
                  <a:srgbClr val="8A8A8A"/>
                </a:solidFill>
                <a:latin typeface="IBM Plex Sans"/>
                <a:ea typeface="IBM Plex Sans"/>
                <a:cs typeface="IBM Plex Sans"/>
                <a:sym typeface="IBM Plex Sans"/>
              </a:rPr>
              <a:t>25</a:t>
            </a:r>
            <a:endParaRPr/>
          </a:p>
        </p:txBody>
      </p:sp>
      <p:sp>
        <p:nvSpPr>
          <p:cNvPr id="436" name="Google Shape;436;p25"/>
          <p:cNvSpPr txBox="1"/>
          <p:nvPr/>
        </p:nvSpPr>
        <p:spPr>
          <a:xfrm>
            <a:off x="325907" y="386258"/>
            <a:ext cx="1579283"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000000"/>
                </a:solidFill>
                <a:latin typeface="Open Sans"/>
                <a:ea typeface="Open Sans"/>
                <a:cs typeface="Open Sans"/>
                <a:sym typeface="Open Sans"/>
              </a:rPr>
              <a:t>korea cryogenics</a:t>
            </a:r>
            <a:endParaRPr/>
          </a:p>
        </p:txBody>
      </p:sp>
      <p:sp>
        <p:nvSpPr>
          <p:cNvPr id="437" name="Google Shape;437;p25"/>
          <p:cNvSpPr txBox="1"/>
          <p:nvPr/>
        </p:nvSpPr>
        <p:spPr>
          <a:xfrm>
            <a:off x="2788272" y="1075639"/>
            <a:ext cx="1409309"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Electronics</a:t>
            </a:r>
            <a:endParaRPr/>
          </a:p>
        </p:txBody>
      </p:sp>
      <p:sp>
        <p:nvSpPr>
          <p:cNvPr id="438" name="Google Shape;438;p25"/>
          <p:cNvSpPr txBox="1"/>
          <p:nvPr/>
        </p:nvSpPr>
        <p:spPr>
          <a:xfrm>
            <a:off x="2788272" y="1478280"/>
            <a:ext cx="2537841"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Korea Photonics Technology Institute</a:t>
            </a:r>
            <a:endParaRPr/>
          </a:p>
        </p:txBody>
      </p:sp>
      <p:sp>
        <p:nvSpPr>
          <p:cNvPr id="439" name="Google Shape;439;p25"/>
          <p:cNvSpPr txBox="1"/>
          <p:nvPr/>
        </p:nvSpPr>
        <p:spPr>
          <a:xfrm>
            <a:off x="2788272" y="1880921"/>
            <a:ext cx="608581"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SKHynix</a:t>
            </a:r>
            <a:endParaRPr/>
          </a:p>
        </p:txBody>
      </p:sp>
      <p:sp>
        <p:nvSpPr>
          <p:cNvPr id="440" name="Google Shape;440;p25"/>
          <p:cNvSpPr txBox="1"/>
          <p:nvPr/>
        </p:nvSpPr>
        <p:spPr>
          <a:xfrm>
            <a:off x="2829420" y="2283562"/>
            <a:ext cx="1407738"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Electronics</a:t>
            </a:r>
            <a:endParaRPr/>
          </a:p>
        </p:txBody>
      </p:sp>
      <p:sp>
        <p:nvSpPr>
          <p:cNvPr id="441" name="Google Shape;441;p25"/>
          <p:cNvSpPr txBox="1"/>
          <p:nvPr/>
        </p:nvSpPr>
        <p:spPr>
          <a:xfrm>
            <a:off x="2788263" y="2686288"/>
            <a:ext cx="1661741"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Dongsan Medical Center</a:t>
            </a:r>
            <a:endParaRPr/>
          </a:p>
        </p:txBody>
      </p:sp>
      <p:sp>
        <p:nvSpPr>
          <p:cNvPr id="442" name="Google Shape;442;p25"/>
          <p:cNvSpPr txBox="1"/>
          <p:nvPr/>
        </p:nvSpPr>
        <p:spPr>
          <a:xfrm>
            <a:off x="2788263" y="3088929"/>
            <a:ext cx="1409290"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Electronics</a:t>
            </a:r>
            <a:endParaRPr/>
          </a:p>
        </p:txBody>
      </p:sp>
      <p:sp>
        <p:nvSpPr>
          <p:cNvPr id="443" name="Google Shape;443;p25"/>
          <p:cNvSpPr txBox="1"/>
          <p:nvPr/>
        </p:nvSpPr>
        <p:spPr>
          <a:xfrm>
            <a:off x="2829411" y="3491636"/>
            <a:ext cx="1407738"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Electronics</a:t>
            </a:r>
            <a:endParaRPr/>
          </a:p>
        </p:txBody>
      </p:sp>
      <p:sp>
        <p:nvSpPr>
          <p:cNvPr id="444" name="Google Shape;444;p25"/>
          <p:cNvSpPr txBox="1"/>
          <p:nvPr/>
        </p:nvSpPr>
        <p:spPr>
          <a:xfrm>
            <a:off x="2829411" y="3894306"/>
            <a:ext cx="1407738"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Electronics</a:t>
            </a:r>
            <a:endParaRPr/>
          </a:p>
        </p:txBody>
      </p:sp>
      <p:sp>
        <p:nvSpPr>
          <p:cNvPr id="445" name="Google Shape;445;p25"/>
          <p:cNvSpPr txBox="1"/>
          <p:nvPr/>
        </p:nvSpPr>
        <p:spPr>
          <a:xfrm>
            <a:off x="2829401" y="4296975"/>
            <a:ext cx="1407738"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Electronics</a:t>
            </a:r>
            <a:endParaRPr/>
          </a:p>
        </p:txBody>
      </p:sp>
      <p:sp>
        <p:nvSpPr>
          <p:cNvPr id="446" name="Google Shape;446;p25"/>
          <p:cNvSpPr txBox="1"/>
          <p:nvPr/>
        </p:nvSpPr>
        <p:spPr>
          <a:xfrm>
            <a:off x="2829411" y="4699645"/>
            <a:ext cx="1407738"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Electronics</a:t>
            </a:r>
            <a:endParaRPr/>
          </a:p>
        </p:txBody>
      </p:sp>
      <p:sp>
        <p:nvSpPr>
          <p:cNvPr id="447" name="Google Shape;447;p25"/>
          <p:cNvSpPr txBox="1"/>
          <p:nvPr/>
        </p:nvSpPr>
        <p:spPr>
          <a:xfrm>
            <a:off x="2829411" y="5102323"/>
            <a:ext cx="1407738"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Electronics</a:t>
            </a:r>
            <a:endParaRPr/>
          </a:p>
        </p:txBody>
      </p:sp>
      <p:sp>
        <p:nvSpPr>
          <p:cNvPr id="448" name="Google Shape;448;p25"/>
          <p:cNvSpPr txBox="1"/>
          <p:nvPr/>
        </p:nvSpPr>
        <p:spPr>
          <a:xfrm>
            <a:off x="2829192" y="5495287"/>
            <a:ext cx="1407738"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Samsung Electronics</a:t>
            </a:r>
            <a:endParaRPr/>
          </a:p>
        </p:txBody>
      </p:sp>
      <p:sp>
        <p:nvSpPr>
          <p:cNvPr id="449" name="Google Shape;449;p25"/>
          <p:cNvSpPr txBox="1"/>
          <p:nvPr/>
        </p:nvSpPr>
        <p:spPr>
          <a:xfrm>
            <a:off x="6550876" y="1075639"/>
            <a:ext cx="1562719"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K2 LIN Supply System.</a:t>
            </a:r>
            <a:endParaRPr/>
          </a:p>
        </p:txBody>
      </p:sp>
      <p:sp>
        <p:nvSpPr>
          <p:cNvPr id="450" name="Google Shape;450;p25"/>
          <p:cNvSpPr txBox="1"/>
          <p:nvPr/>
        </p:nvSpPr>
        <p:spPr>
          <a:xfrm>
            <a:off x="6550876" y="1478280"/>
            <a:ext cx="1338872"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LIN Supply System.</a:t>
            </a:r>
            <a:endParaRPr/>
          </a:p>
        </p:txBody>
      </p:sp>
      <p:sp>
        <p:nvSpPr>
          <p:cNvPr id="451" name="Google Shape;451;p25"/>
          <p:cNvSpPr txBox="1"/>
          <p:nvPr/>
        </p:nvSpPr>
        <p:spPr>
          <a:xfrm>
            <a:off x="6550876" y="1880921"/>
            <a:ext cx="2721607" cy="332127"/>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M10A Oxygen yard Vaporizer expansion</a:t>
            </a:r>
            <a:endParaRPr/>
          </a:p>
        </p:txBody>
      </p:sp>
      <p:sp>
        <p:nvSpPr>
          <p:cNvPr id="452" name="Google Shape;452;p25"/>
          <p:cNvSpPr txBox="1"/>
          <p:nvPr/>
        </p:nvSpPr>
        <p:spPr>
          <a:xfrm>
            <a:off x="6550876" y="2283562"/>
            <a:ext cx="2056571" cy="347720"/>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r>
              <a:rPr lang="en-US" sz="1200">
                <a:solidFill>
                  <a:srgbClr val="000000"/>
                </a:solidFill>
                <a:latin typeface="Tahoma"/>
                <a:ea typeface="Tahoma"/>
                <a:cs typeface="Tahoma"/>
                <a:sym typeface="Tahoma"/>
              </a:rPr>
              <a:t>P1 Project CO2Supply System</a:t>
            </a:r>
            <a:endParaRPr/>
          </a:p>
        </p:txBody>
      </p:sp>
      <p:sp>
        <p:nvSpPr>
          <p:cNvPr id="453" name="Google Shape;453;p25"/>
          <p:cNvSpPr txBox="1"/>
          <p:nvPr/>
        </p:nvSpPr>
        <p:spPr>
          <a:xfrm>
            <a:off x="6550866" y="2695813"/>
            <a:ext cx="1770545" cy="322602"/>
          </a:xfrm>
          <a:prstGeom prst="rect">
            <a:avLst/>
          </a:prstGeom>
          <a:noFill/>
          <a:ln>
            <a:noFill/>
          </a:ln>
        </p:spPr>
        <p:txBody>
          <a:bodyPr spcFirstLastPara="1" wrap="square" lIns="0" tIns="0" rIns="0" bIns="0" anchor="t" anchorCtr="0">
            <a:spAutoFit/>
          </a:bodyPr>
          <a:lstStyle/>
          <a:p>
            <a:pPr marL="0" marR="0" lvl="0" indent="0" algn="l" rtl="0">
              <a:lnSpc>
                <a:spcPct val="247166"/>
              </a:lnSpc>
              <a:spcBef>
                <a:spcPts val="0"/>
              </a:spcBef>
              <a:spcAft>
                <a:spcPts val="0"/>
              </a:spcAft>
              <a:buNone/>
            </a:pPr>
            <a:r>
              <a:rPr lang="en-US" sz="1200">
                <a:solidFill>
                  <a:srgbClr val="000000"/>
                </a:solidFill>
                <a:latin typeface="Tahoma"/>
                <a:ea typeface="Tahoma"/>
                <a:cs typeface="Tahoma"/>
                <a:sym typeface="Tahoma"/>
              </a:rPr>
              <a:t>LOX &amp; LIN Supply System</a:t>
            </a:r>
            <a:endParaRPr/>
          </a:p>
        </p:txBody>
      </p:sp>
      <p:sp>
        <p:nvSpPr>
          <p:cNvPr id="454" name="Google Shape;454;p25"/>
          <p:cNvSpPr txBox="1"/>
          <p:nvPr/>
        </p:nvSpPr>
        <p:spPr>
          <a:xfrm>
            <a:off x="6550866" y="3098454"/>
            <a:ext cx="2056581" cy="338166"/>
          </a:xfrm>
          <a:prstGeom prst="rect">
            <a:avLst/>
          </a:prstGeom>
          <a:noFill/>
          <a:ln>
            <a:noFill/>
          </a:ln>
        </p:spPr>
        <p:txBody>
          <a:bodyPr spcFirstLastPara="1" wrap="square" lIns="0" tIns="0" rIns="0" bIns="0" anchor="t" anchorCtr="0">
            <a:spAutoFit/>
          </a:bodyPr>
          <a:lstStyle/>
          <a:p>
            <a:pPr marL="0" marR="0" lvl="0" indent="0" algn="l" rtl="0">
              <a:lnSpc>
                <a:spcPct val="247166"/>
              </a:lnSpc>
              <a:spcBef>
                <a:spcPts val="0"/>
              </a:spcBef>
              <a:spcAft>
                <a:spcPts val="0"/>
              </a:spcAft>
              <a:buNone/>
            </a:pPr>
            <a:r>
              <a:rPr lang="en-US" sz="1200">
                <a:solidFill>
                  <a:srgbClr val="000000"/>
                </a:solidFill>
                <a:latin typeface="Tahoma"/>
                <a:ea typeface="Tahoma"/>
                <a:cs typeface="Tahoma"/>
                <a:sym typeface="Tahoma"/>
              </a:rPr>
              <a:t>P2 Project CO2Supply System</a:t>
            </a:r>
            <a:endParaRPr/>
          </a:p>
        </p:txBody>
      </p:sp>
      <p:sp>
        <p:nvSpPr>
          <p:cNvPr id="455" name="Google Shape;455;p25"/>
          <p:cNvSpPr txBox="1"/>
          <p:nvPr/>
        </p:nvSpPr>
        <p:spPr>
          <a:xfrm>
            <a:off x="6550866" y="3501161"/>
            <a:ext cx="1981962" cy="338137"/>
          </a:xfrm>
          <a:prstGeom prst="rect">
            <a:avLst/>
          </a:prstGeom>
          <a:noFill/>
          <a:ln>
            <a:noFill/>
          </a:ln>
        </p:spPr>
        <p:txBody>
          <a:bodyPr spcFirstLastPara="1" wrap="square" lIns="0" tIns="0" rIns="0" bIns="0" anchor="t" anchorCtr="0">
            <a:spAutoFit/>
          </a:bodyPr>
          <a:lstStyle/>
          <a:p>
            <a:pPr marL="0" marR="0" lvl="0" indent="0" algn="l" rtl="0">
              <a:lnSpc>
                <a:spcPct val="247166"/>
              </a:lnSpc>
              <a:spcBef>
                <a:spcPts val="0"/>
              </a:spcBef>
              <a:spcAft>
                <a:spcPts val="0"/>
              </a:spcAft>
              <a:buNone/>
            </a:pPr>
            <a:r>
              <a:rPr lang="en-US" sz="1200">
                <a:solidFill>
                  <a:srgbClr val="000000"/>
                </a:solidFill>
                <a:latin typeface="Tahoma"/>
                <a:ea typeface="Tahoma"/>
                <a:cs typeface="Tahoma"/>
                <a:sym typeface="Tahoma"/>
              </a:rPr>
              <a:t>E-Project CO2Supply System</a:t>
            </a:r>
            <a:endParaRPr/>
          </a:p>
        </p:txBody>
      </p:sp>
      <p:sp>
        <p:nvSpPr>
          <p:cNvPr id="456" name="Google Shape;456;p25"/>
          <p:cNvSpPr txBox="1"/>
          <p:nvPr/>
        </p:nvSpPr>
        <p:spPr>
          <a:xfrm>
            <a:off x="6550866" y="3903831"/>
            <a:ext cx="2488721" cy="338137"/>
          </a:xfrm>
          <a:prstGeom prst="rect">
            <a:avLst/>
          </a:prstGeom>
          <a:noFill/>
          <a:ln>
            <a:noFill/>
          </a:ln>
        </p:spPr>
        <p:txBody>
          <a:bodyPr spcFirstLastPara="1" wrap="square" lIns="0" tIns="0" rIns="0" bIns="0" anchor="t" anchorCtr="0">
            <a:spAutoFit/>
          </a:bodyPr>
          <a:lstStyle/>
          <a:p>
            <a:pPr marL="0" marR="0" lvl="0" indent="0" algn="l" rtl="0">
              <a:lnSpc>
                <a:spcPct val="247166"/>
              </a:lnSpc>
              <a:spcBef>
                <a:spcPts val="0"/>
              </a:spcBef>
              <a:spcAft>
                <a:spcPts val="0"/>
              </a:spcAft>
              <a:buNone/>
            </a:pPr>
            <a:r>
              <a:rPr lang="en-US" sz="1200">
                <a:solidFill>
                  <a:srgbClr val="000000"/>
                </a:solidFill>
                <a:latin typeface="Tahoma"/>
                <a:ea typeface="Tahoma"/>
                <a:cs typeface="Tahoma"/>
                <a:sym typeface="Tahoma"/>
              </a:rPr>
              <a:t>P2_UT2 Building CO2 Supply System</a:t>
            </a:r>
            <a:endParaRPr/>
          </a:p>
        </p:txBody>
      </p:sp>
      <p:sp>
        <p:nvSpPr>
          <p:cNvPr id="457" name="Google Shape;457;p25"/>
          <p:cNvSpPr txBox="1"/>
          <p:nvPr/>
        </p:nvSpPr>
        <p:spPr>
          <a:xfrm>
            <a:off x="6550866" y="4306500"/>
            <a:ext cx="1371514" cy="338137"/>
          </a:xfrm>
          <a:prstGeom prst="rect">
            <a:avLst/>
          </a:prstGeom>
          <a:noFill/>
          <a:ln>
            <a:noFill/>
          </a:ln>
        </p:spPr>
        <p:txBody>
          <a:bodyPr spcFirstLastPara="1" wrap="square" lIns="0" tIns="0" rIns="0" bIns="0" anchor="t" anchorCtr="0">
            <a:spAutoFit/>
          </a:bodyPr>
          <a:lstStyle/>
          <a:p>
            <a:pPr marL="0" marR="0" lvl="0" indent="0" algn="l" rtl="0">
              <a:lnSpc>
                <a:spcPct val="247166"/>
              </a:lnSpc>
              <a:spcBef>
                <a:spcPts val="0"/>
              </a:spcBef>
              <a:spcAft>
                <a:spcPts val="0"/>
              </a:spcAft>
              <a:buNone/>
            </a:pPr>
            <a:r>
              <a:rPr lang="en-US" sz="1200">
                <a:solidFill>
                  <a:srgbClr val="000000"/>
                </a:solidFill>
                <a:latin typeface="Tahoma"/>
                <a:ea typeface="Tahoma"/>
                <a:cs typeface="Tahoma"/>
                <a:sym typeface="Tahoma"/>
              </a:rPr>
              <a:t>V1 CO2_L.P Module </a:t>
            </a:r>
            <a:endParaRPr/>
          </a:p>
        </p:txBody>
      </p:sp>
      <p:sp>
        <p:nvSpPr>
          <p:cNvPr id="458" name="Google Shape;458;p25"/>
          <p:cNvSpPr txBox="1"/>
          <p:nvPr/>
        </p:nvSpPr>
        <p:spPr>
          <a:xfrm>
            <a:off x="6550866" y="4709170"/>
            <a:ext cx="2056581" cy="338137"/>
          </a:xfrm>
          <a:prstGeom prst="rect">
            <a:avLst/>
          </a:prstGeom>
          <a:noFill/>
          <a:ln>
            <a:noFill/>
          </a:ln>
        </p:spPr>
        <p:txBody>
          <a:bodyPr spcFirstLastPara="1" wrap="square" lIns="0" tIns="0" rIns="0" bIns="0" anchor="t" anchorCtr="0">
            <a:spAutoFit/>
          </a:bodyPr>
          <a:lstStyle/>
          <a:p>
            <a:pPr marL="0" marR="0" lvl="0" indent="0" algn="l" rtl="0">
              <a:lnSpc>
                <a:spcPct val="247166"/>
              </a:lnSpc>
              <a:spcBef>
                <a:spcPts val="0"/>
              </a:spcBef>
              <a:spcAft>
                <a:spcPts val="0"/>
              </a:spcAft>
              <a:buNone/>
            </a:pPr>
            <a:r>
              <a:rPr lang="en-US" sz="1200">
                <a:solidFill>
                  <a:srgbClr val="000000"/>
                </a:solidFill>
                <a:latin typeface="Tahoma"/>
                <a:ea typeface="Tahoma"/>
                <a:cs typeface="Tahoma"/>
                <a:sym typeface="Tahoma"/>
              </a:rPr>
              <a:t>P3 Project CO2Supply System</a:t>
            </a:r>
            <a:endParaRPr/>
          </a:p>
        </p:txBody>
      </p:sp>
      <p:sp>
        <p:nvSpPr>
          <p:cNvPr id="459" name="Google Shape;459;p25"/>
          <p:cNvSpPr txBox="1"/>
          <p:nvPr/>
        </p:nvSpPr>
        <p:spPr>
          <a:xfrm>
            <a:off x="6550647" y="5111848"/>
            <a:ext cx="2882703" cy="715575"/>
          </a:xfrm>
          <a:prstGeom prst="rect">
            <a:avLst/>
          </a:prstGeom>
          <a:noFill/>
          <a:ln>
            <a:noFill/>
          </a:ln>
        </p:spPr>
        <p:txBody>
          <a:bodyPr spcFirstLastPara="1" wrap="square" lIns="0" tIns="0" rIns="0" bIns="0" anchor="t" anchorCtr="0">
            <a:spAutoFit/>
          </a:bodyPr>
          <a:lstStyle/>
          <a:p>
            <a:pPr marL="0" marR="0" lvl="0" indent="0" algn="l" rtl="0">
              <a:lnSpc>
                <a:spcPct val="247166"/>
              </a:lnSpc>
              <a:spcBef>
                <a:spcPts val="0"/>
              </a:spcBef>
              <a:spcAft>
                <a:spcPts val="0"/>
              </a:spcAft>
              <a:buNone/>
            </a:pPr>
            <a:r>
              <a:rPr lang="en-US" sz="1200">
                <a:solidFill>
                  <a:srgbClr val="000000"/>
                </a:solidFill>
                <a:latin typeface="Tahoma"/>
                <a:ea typeface="Tahoma"/>
                <a:cs typeface="Tahoma"/>
                <a:sym typeface="Tahoma"/>
              </a:rPr>
              <a:t>T-Project BSGS CO2Supply System(U.S.A)</a:t>
            </a:r>
            <a:endParaRPr/>
          </a:p>
          <a:p>
            <a:pPr marL="0" marR="0" lvl="0" indent="0" algn="l" rtl="0">
              <a:lnSpc>
                <a:spcPct val="217666"/>
              </a:lnSpc>
              <a:spcBef>
                <a:spcPts val="0"/>
              </a:spcBef>
              <a:spcAft>
                <a:spcPts val="0"/>
              </a:spcAft>
              <a:buNone/>
            </a:pPr>
            <a:r>
              <a:rPr lang="en-US" sz="1200">
                <a:solidFill>
                  <a:srgbClr val="000000"/>
                </a:solidFill>
                <a:latin typeface="Tahoma"/>
                <a:ea typeface="Tahoma"/>
                <a:cs typeface="Tahoma"/>
                <a:sym typeface="Tahoma"/>
              </a:rPr>
              <a:t>NRD-K Project</a:t>
            </a:r>
            <a:endParaRPr/>
          </a:p>
        </p:txBody>
      </p:sp>
      <p:sp>
        <p:nvSpPr>
          <p:cNvPr id="460" name="Google Shape;460;p25"/>
          <p:cNvSpPr txBox="1"/>
          <p:nvPr/>
        </p:nvSpPr>
        <p:spPr>
          <a:xfrm>
            <a:off x="325908" y="1136927"/>
            <a:ext cx="1734000" cy="184800"/>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a:solidFill>
                  <a:srgbClr val="00B0F0"/>
                </a:solidFill>
                <a:latin typeface="NanumGothic"/>
                <a:ea typeface="NanumGothic"/>
                <a:cs typeface="NanumGothic"/>
                <a:sym typeface="Nanum Gothic"/>
              </a:rPr>
              <a:t>Key Supply Performance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26"/>
          <p:cNvSpPr/>
          <p:nvPr/>
        </p:nvSpPr>
        <p:spPr>
          <a:xfrm>
            <a:off x="2005594" y="682590"/>
            <a:ext cx="8268472" cy="6028763"/>
          </a:xfrm>
          <a:custGeom>
            <a:avLst/>
            <a:gdLst/>
            <a:ahLst/>
            <a:cxnLst/>
            <a:rect l="l" t="t" r="r" b="b"/>
            <a:pathLst>
              <a:path w="8268472" h="6028763" extrusionOk="0">
                <a:moveTo>
                  <a:pt x="0" y="0"/>
                </a:moveTo>
                <a:lnTo>
                  <a:pt x="8268471" y="0"/>
                </a:lnTo>
                <a:lnTo>
                  <a:pt x="8268471" y="6028763"/>
                </a:lnTo>
                <a:lnTo>
                  <a:pt x="0" y="602876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26"/>
          <p:cNvSpPr txBox="1"/>
          <p:nvPr/>
        </p:nvSpPr>
        <p:spPr>
          <a:xfrm>
            <a:off x="340071" y="252413"/>
            <a:ext cx="1579283"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000000"/>
                </a:solidFill>
                <a:latin typeface="Open Sans"/>
                <a:ea typeface="Open Sans"/>
                <a:cs typeface="Open Sans"/>
                <a:sym typeface="Open Sans"/>
              </a:rPr>
              <a:t>korea cryogenics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7"/>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473;p27"/>
          <p:cNvSpPr/>
          <p:nvPr/>
        </p:nvSpPr>
        <p:spPr>
          <a:xfrm>
            <a:off x="2006527" y="730139"/>
            <a:ext cx="8274491" cy="5948820"/>
          </a:xfrm>
          <a:custGeom>
            <a:avLst/>
            <a:gdLst/>
            <a:ahLst/>
            <a:cxnLst/>
            <a:rect l="l" t="t" r="r" b="b"/>
            <a:pathLst>
              <a:path w="8274491" h="5948820" extrusionOk="0">
                <a:moveTo>
                  <a:pt x="0" y="0"/>
                </a:moveTo>
                <a:lnTo>
                  <a:pt x="8274491" y="0"/>
                </a:lnTo>
                <a:lnTo>
                  <a:pt x="8274491" y="5948820"/>
                </a:lnTo>
                <a:lnTo>
                  <a:pt x="0" y="594882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27"/>
          <p:cNvSpPr txBox="1"/>
          <p:nvPr/>
        </p:nvSpPr>
        <p:spPr>
          <a:xfrm>
            <a:off x="340071" y="252413"/>
            <a:ext cx="1579283"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000000"/>
                </a:solidFill>
                <a:latin typeface="Open Sans"/>
                <a:ea typeface="Open Sans"/>
                <a:cs typeface="Open Sans"/>
                <a:sym typeface="Open Sans"/>
              </a:rPr>
              <a:t>korea cryogenics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8"/>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28"/>
          <p:cNvSpPr/>
          <p:nvPr/>
        </p:nvSpPr>
        <p:spPr>
          <a:xfrm>
            <a:off x="2030473" y="726405"/>
            <a:ext cx="8178765" cy="5973909"/>
          </a:xfrm>
          <a:custGeom>
            <a:avLst/>
            <a:gdLst/>
            <a:ahLst/>
            <a:cxnLst/>
            <a:rect l="l" t="t" r="r" b="b"/>
            <a:pathLst>
              <a:path w="8178765" h="5973909" extrusionOk="0">
                <a:moveTo>
                  <a:pt x="0" y="0"/>
                </a:moveTo>
                <a:lnTo>
                  <a:pt x="8178765" y="0"/>
                </a:lnTo>
                <a:lnTo>
                  <a:pt x="8178765" y="5973909"/>
                </a:lnTo>
                <a:lnTo>
                  <a:pt x="0" y="597390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28"/>
          <p:cNvSpPr txBox="1"/>
          <p:nvPr/>
        </p:nvSpPr>
        <p:spPr>
          <a:xfrm>
            <a:off x="340071" y="252413"/>
            <a:ext cx="1579283"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000000"/>
                </a:solidFill>
                <a:latin typeface="Open Sans"/>
                <a:ea typeface="Open Sans"/>
                <a:cs typeface="Open Sans"/>
                <a:sym typeface="Open Sans"/>
              </a:rPr>
              <a:t>korea cryogenics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29"/>
          <p:cNvSpPr/>
          <p:nvPr/>
        </p:nvSpPr>
        <p:spPr>
          <a:xfrm>
            <a:off x="2492473" y="544392"/>
            <a:ext cx="7728204" cy="6350"/>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29"/>
          <p:cNvSpPr/>
          <p:nvPr/>
        </p:nvSpPr>
        <p:spPr>
          <a:xfrm>
            <a:off x="2063839" y="653901"/>
            <a:ext cx="8188128" cy="6071911"/>
          </a:xfrm>
          <a:custGeom>
            <a:avLst/>
            <a:gdLst/>
            <a:ahLst/>
            <a:cxnLst/>
            <a:rect l="l" t="t" r="r" b="b"/>
            <a:pathLst>
              <a:path w="8188128" h="6071911" extrusionOk="0">
                <a:moveTo>
                  <a:pt x="0" y="0"/>
                </a:moveTo>
                <a:lnTo>
                  <a:pt x="8188128" y="0"/>
                </a:lnTo>
                <a:lnTo>
                  <a:pt x="8188128" y="6071911"/>
                </a:lnTo>
                <a:lnTo>
                  <a:pt x="0" y="607191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29"/>
          <p:cNvSpPr txBox="1"/>
          <p:nvPr/>
        </p:nvSpPr>
        <p:spPr>
          <a:xfrm>
            <a:off x="340071" y="252413"/>
            <a:ext cx="1579283"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000000"/>
                </a:solidFill>
                <a:latin typeface="Open Sans"/>
                <a:ea typeface="Open Sans"/>
                <a:cs typeface="Open Sans"/>
                <a:sym typeface="Open Sans"/>
              </a:rPr>
              <a:t>korea cryogenics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p:nvPr/>
        </p:nvSpPr>
        <p:spPr>
          <a:xfrm>
            <a:off x="2131651" y="544392"/>
            <a:ext cx="7728204" cy="6350"/>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3"/>
          <p:cNvSpPr/>
          <p:nvPr/>
        </p:nvSpPr>
        <p:spPr>
          <a:xfrm>
            <a:off x="293151" y="5550960"/>
            <a:ext cx="1807912" cy="899503"/>
          </a:xfrm>
          <a:custGeom>
            <a:avLst/>
            <a:gdLst/>
            <a:ahLst/>
            <a:cxnLst/>
            <a:rect l="l" t="t" r="r" b="b"/>
            <a:pathLst>
              <a:path w="1807912" h="899503" extrusionOk="0">
                <a:moveTo>
                  <a:pt x="0" y="0"/>
                </a:moveTo>
                <a:lnTo>
                  <a:pt x="1807912" y="0"/>
                </a:lnTo>
                <a:lnTo>
                  <a:pt x="1807912" y="899503"/>
                </a:lnTo>
                <a:lnTo>
                  <a:pt x="0" y="89950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3"/>
          <p:cNvSpPr/>
          <p:nvPr/>
        </p:nvSpPr>
        <p:spPr>
          <a:xfrm>
            <a:off x="4236558" y="676751"/>
            <a:ext cx="408889" cy="4951543"/>
          </a:xfrm>
          <a:custGeom>
            <a:avLst/>
            <a:gdLst/>
            <a:ahLst/>
            <a:cxnLst/>
            <a:rect l="l" t="t" r="r" b="b"/>
            <a:pathLst>
              <a:path w="408889" h="4951543" extrusionOk="0">
                <a:moveTo>
                  <a:pt x="0" y="0"/>
                </a:moveTo>
                <a:lnTo>
                  <a:pt x="408889" y="0"/>
                </a:lnTo>
                <a:lnTo>
                  <a:pt x="408889" y="4951543"/>
                </a:lnTo>
                <a:lnTo>
                  <a:pt x="0" y="495154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3"/>
          <p:cNvSpPr/>
          <p:nvPr/>
        </p:nvSpPr>
        <p:spPr>
          <a:xfrm>
            <a:off x="7694057" y="676751"/>
            <a:ext cx="409270" cy="4951543"/>
          </a:xfrm>
          <a:custGeom>
            <a:avLst/>
            <a:gdLst/>
            <a:ahLst/>
            <a:cxnLst/>
            <a:rect l="l" t="t" r="r" b="b"/>
            <a:pathLst>
              <a:path w="409270" h="4951543" extrusionOk="0">
                <a:moveTo>
                  <a:pt x="0" y="0"/>
                </a:moveTo>
                <a:lnTo>
                  <a:pt x="409270" y="0"/>
                </a:lnTo>
                <a:lnTo>
                  <a:pt x="409270" y="4951543"/>
                </a:lnTo>
                <a:lnTo>
                  <a:pt x="0" y="4951543"/>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3" descr="대통령표창.JPG"/>
          <p:cNvSpPr/>
          <p:nvPr/>
        </p:nvSpPr>
        <p:spPr>
          <a:xfrm>
            <a:off x="4623816" y="5417923"/>
            <a:ext cx="1091184" cy="1421892"/>
          </a:xfrm>
          <a:custGeom>
            <a:avLst/>
            <a:gdLst/>
            <a:ahLst/>
            <a:cxnLst/>
            <a:rect l="l" t="t" r="r" b="b"/>
            <a:pathLst>
              <a:path w="1091184" h="1421892" extrusionOk="0">
                <a:moveTo>
                  <a:pt x="0" y="0"/>
                </a:moveTo>
                <a:lnTo>
                  <a:pt x="1091184" y="0"/>
                </a:lnTo>
                <a:lnTo>
                  <a:pt x="1091184" y="1421892"/>
                </a:lnTo>
                <a:lnTo>
                  <a:pt x="0" y="1421892"/>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3" descr="IMG_6569.JPG"/>
          <p:cNvSpPr/>
          <p:nvPr/>
        </p:nvSpPr>
        <p:spPr>
          <a:xfrm>
            <a:off x="5635752" y="5417923"/>
            <a:ext cx="2031492" cy="1421892"/>
          </a:xfrm>
          <a:custGeom>
            <a:avLst/>
            <a:gdLst/>
            <a:ahLst/>
            <a:cxnLst/>
            <a:rect l="l" t="t" r="r" b="b"/>
            <a:pathLst>
              <a:path w="2031492" h="1421892" extrusionOk="0">
                <a:moveTo>
                  <a:pt x="0" y="0"/>
                </a:moveTo>
                <a:lnTo>
                  <a:pt x="2031492" y="0"/>
                </a:lnTo>
                <a:lnTo>
                  <a:pt x="2031492" y="1421892"/>
                </a:lnTo>
                <a:lnTo>
                  <a:pt x="0" y="1421892"/>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3"/>
          <p:cNvSpPr/>
          <p:nvPr/>
        </p:nvSpPr>
        <p:spPr>
          <a:xfrm>
            <a:off x="7703029" y="5452920"/>
            <a:ext cx="400155" cy="400155"/>
          </a:xfrm>
          <a:custGeom>
            <a:avLst/>
            <a:gdLst/>
            <a:ahLst/>
            <a:cxnLst/>
            <a:rect l="l" t="t" r="r" b="b"/>
            <a:pathLst>
              <a:path w="400155" h="400155" extrusionOk="0">
                <a:moveTo>
                  <a:pt x="0" y="0"/>
                </a:moveTo>
                <a:lnTo>
                  <a:pt x="400155" y="0"/>
                </a:lnTo>
                <a:lnTo>
                  <a:pt x="400155" y="400154"/>
                </a:lnTo>
                <a:lnTo>
                  <a:pt x="0" y="400154"/>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3"/>
          <p:cNvSpPr txBox="1"/>
          <p:nvPr/>
        </p:nvSpPr>
        <p:spPr>
          <a:xfrm>
            <a:off x="340071" y="280988"/>
            <a:ext cx="1579200" cy="11319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History</a:t>
            </a:r>
            <a:endParaRPr/>
          </a:p>
        </p:txBody>
      </p:sp>
      <p:sp>
        <p:nvSpPr>
          <p:cNvPr id="128" name="Google Shape;128;p3"/>
          <p:cNvSpPr txBox="1"/>
          <p:nvPr/>
        </p:nvSpPr>
        <p:spPr>
          <a:xfrm>
            <a:off x="3856863" y="4182056"/>
            <a:ext cx="367208" cy="262204"/>
          </a:xfrm>
          <a:prstGeom prst="rect">
            <a:avLst/>
          </a:prstGeom>
          <a:noFill/>
          <a:ln>
            <a:noFill/>
          </a:ln>
        </p:spPr>
        <p:txBody>
          <a:bodyPr spcFirstLastPara="1" wrap="square" lIns="0" tIns="0" rIns="0" bIns="0" anchor="t" anchorCtr="0">
            <a:spAutoFit/>
          </a:bodyPr>
          <a:lstStyle/>
          <a:p>
            <a:pPr marL="0" marR="0" lvl="0" indent="0" algn="l" rtl="0">
              <a:lnSpc>
                <a:spcPct val="140057"/>
              </a:lnSpc>
              <a:spcBef>
                <a:spcPts val="0"/>
              </a:spcBef>
              <a:spcAft>
                <a:spcPts val="0"/>
              </a:spcAft>
              <a:buNone/>
            </a:pPr>
            <a:r>
              <a:rPr lang="en-US" sz="1403" b="1">
                <a:solidFill>
                  <a:srgbClr val="595959"/>
                </a:solidFill>
                <a:latin typeface="Calibri"/>
                <a:ea typeface="Calibri"/>
                <a:cs typeface="Calibri"/>
                <a:sym typeface="Calibri"/>
              </a:rPr>
              <a:t>2004</a:t>
            </a:r>
            <a:endParaRPr/>
          </a:p>
        </p:txBody>
      </p:sp>
      <p:sp>
        <p:nvSpPr>
          <p:cNvPr id="129" name="Google Shape;129;p3"/>
          <p:cNvSpPr txBox="1"/>
          <p:nvPr/>
        </p:nvSpPr>
        <p:spPr>
          <a:xfrm>
            <a:off x="2090042" y="1269540"/>
            <a:ext cx="2189464" cy="438026"/>
          </a:xfrm>
          <a:prstGeom prst="rect">
            <a:avLst/>
          </a:prstGeom>
          <a:noFill/>
          <a:ln>
            <a:noFill/>
          </a:ln>
        </p:spPr>
        <p:txBody>
          <a:bodyPr spcFirstLastPara="1" wrap="square" lIns="0" tIns="0" rIns="0" bIns="0" anchor="t" anchorCtr="0">
            <a:spAutoFit/>
          </a:bodyPr>
          <a:lstStyle/>
          <a:p>
            <a:pPr marL="0" marR="0" lvl="0" indent="0" algn="r" rtl="0">
              <a:lnSpc>
                <a:spcPct val="140057"/>
              </a:lnSpc>
              <a:spcBef>
                <a:spcPts val="0"/>
              </a:spcBef>
              <a:spcAft>
                <a:spcPts val="0"/>
              </a:spcAft>
              <a:buNone/>
            </a:pPr>
            <a:r>
              <a:rPr lang="en-US" sz="1403" b="1">
                <a:solidFill>
                  <a:srgbClr val="595959"/>
                </a:solidFill>
                <a:latin typeface="Calibri"/>
                <a:ea typeface="Calibri"/>
                <a:cs typeface="Calibri"/>
                <a:sym typeface="Calibri"/>
              </a:rPr>
              <a:t>1990</a:t>
            </a:r>
            <a:endParaRPr/>
          </a:p>
          <a:p>
            <a:pPr marL="0" marR="0" lvl="0" indent="0" algn="r" rtl="0">
              <a:lnSpc>
                <a:spcPct val="139916"/>
              </a:lnSpc>
              <a:spcBef>
                <a:spcPts val="0"/>
              </a:spcBef>
              <a:spcAft>
                <a:spcPts val="0"/>
              </a:spcAft>
              <a:buNone/>
            </a:pPr>
            <a:r>
              <a:rPr lang="en-US" sz="1200">
                <a:solidFill>
                  <a:srgbClr val="808080"/>
                </a:solidFill>
                <a:latin typeface="Calibri"/>
                <a:ea typeface="Calibri"/>
                <a:cs typeface="Calibri"/>
                <a:sym typeface="Calibri"/>
              </a:rPr>
              <a:t>Korea Cryogenics Co., LTD founded</a:t>
            </a:r>
            <a:endParaRPr/>
          </a:p>
        </p:txBody>
      </p:sp>
      <p:sp>
        <p:nvSpPr>
          <p:cNvPr id="130" name="Google Shape;130;p3"/>
          <p:cNvSpPr txBox="1"/>
          <p:nvPr/>
        </p:nvSpPr>
        <p:spPr>
          <a:xfrm>
            <a:off x="2563292" y="1917611"/>
            <a:ext cx="1707166" cy="438026"/>
          </a:xfrm>
          <a:prstGeom prst="rect">
            <a:avLst/>
          </a:prstGeom>
          <a:noFill/>
          <a:ln>
            <a:noFill/>
          </a:ln>
        </p:spPr>
        <p:txBody>
          <a:bodyPr spcFirstLastPara="1" wrap="square" lIns="0" tIns="0" rIns="0" bIns="0" anchor="t" anchorCtr="0">
            <a:spAutoFit/>
          </a:bodyPr>
          <a:lstStyle/>
          <a:p>
            <a:pPr marL="0" marR="0" lvl="0" indent="0" algn="r" rtl="0">
              <a:lnSpc>
                <a:spcPct val="140057"/>
              </a:lnSpc>
              <a:spcBef>
                <a:spcPts val="0"/>
              </a:spcBef>
              <a:spcAft>
                <a:spcPts val="0"/>
              </a:spcAft>
              <a:buNone/>
            </a:pPr>
            <a:r>
              <a:rPr lang="en-US" sz="1403" b="1">
                <a:solidFill>
                  <a:srgbClr val="595959"/>
                </a:solidFill>
                <a:latin typeface="Calibri"/>
                <a:ea typeface="Calibri"/>
                <a:cs typeface="Calibri"/>
                <a:sym typeface="Calibri"/>
              </a:rPr>
              <a:t>1991</a:t>
            </a:r>
            <a:endParaRPr/>
          </a:p>
          <a:p>
            <a:pPr marL="0" marR="0" lvl="0" indent="0" algn="r" rtl="0">
              <a:lnSpc>
                <a:spcPct val="139916"/>
              </a:lnSpc>
              <a:spcBef>
                <a:spcPts val="0"/>
              </a:spcBef>
              <a:spcAft>
                <a:spcPts val="0"/>
              </a:spcAft>
              <a:buNone/>
            </a:pPr>
            <a:r>
              <a:rPr lang="en-US" sz="1200">
                <a:solidFill>
                  <a:srgbClr val="808080"/>
                </a:solidFill>
                <a:latin typeface="Calibri"/>
                <a:ea typeface="Calibri"/>
                <a:cs typeface="Calibri"/>
                <a:sym typeface="Calibri"/>
              </a:rPr>
              <a:t>Service Factory Established</a:t>
            </a:r>
            <a:endParaRPr/>
          </a:p>
        </p:txBody>
      </p:sp>
      <p:sp>
        <p:nvSpPr>
          <p:cNvPr id="131" name="Google Shape;131;p3"/>
          <p:cNvSpPr txBox="1"/>
          <p:nvPr/>
        </p:nvSpPr>
        <p:spPr>
          <a:xfrm>
            <a:off x="3877085" y="3070212"/>
            <a:ext cx="367208" cy="243154"/>
          </a:xfrm>
          <a:prstGeom prst="rect">
            <a:avLst/>
          </a:prstGeom>
          <a:noFill/>
          <a:ln>
            <a:noFill/>
          </a:ln>
        </p:spPr>
        <p:txBody>
          <a:bodyPr spcFirstLastPara="1" wrap="square" lIns="0" tIns="0" rIns="0" bIns="0" anchor="t" anchorCtr="0">
            <a:spAutoFit/>
          </a:bodyPr>
          <a:lstStyle/>
          <a:p>
            <a:pPr marL="0" marR="0" lvl="0" indent="0" algn="l" rtl="0">
              <a:lnSpc>
                <a:spcPct val="123235"/>
              </a:lnSpc>
              <a:spcBef>
                <a:spcPts val="0"/>
              </a:spcBef>
              <a:spcAft>
                <a:spcPts val="0"/>
              </a:spcAft>
              <a:buNone/>
            </a:pPr>
            <a:r>
              <a:rPr lang="en-US" sz="1403" b="1">
                <a:solidFill>
                  <a:srgbClr val="595959"/>
                </a:solidFill>
                <a:latin typeface="Calibri"/>
                <a:ea typeface="Calibri"/>
                <a:cs typeface="Calibri"/>
                <a:sym typeface="Calibri"/>
              </a:rPr>
              <a:t>2001</a:t>
            </a:r>
            <a:endParaRPr/>
          </a:p>
        </p:txBody>
      </p:sp>
      <p:sp>
        <p:nvSpPr>
          <p:cNvPr id="132" name="Google Shape;132;p3"/>
          <p:cNvSpPr txBox="1"/>
          <p:nvPr/>
        </p:nvSpPr>
        <p:spPr>
          <a:xfrm>
            <a:off x="4192543" y="3292926"/>
            <a:ext cx="35128" cy="194310"/>
          </a:xfrm>
          <a:prstGeom prst="rect">
            <a:avLst/>
          </a:prstGeom>
          <a:noFill/>
          <a:ln>
            <a:noFill/>
          </a:ln>
        </p:spPr>
        <p:txBody>
          <a:bodyPr spcFirstLastPara="1" wrap="square" lIns="0" tIns="0" rIns="0" bIns="0" anchor="t" anchorCtr="0">
            <a:spAutoFit/>
          </a:bodyPr>
          <a:lstStyle/>
          <a:p>
            <a:pPr marL="0" marR="0" lvl="0" indent="0" algn="l" rtl="0">
              <a:lnSpc>
                <a:spcPct val="123166"/>
              </a:lnSpc>
              <a:spcBef>
                <a:spcPts val="0"/>
              </a:spcBef>
              <a:spcAft>
                <a:spcPts val="0"/>
              </a:spcAft>
              <a:buNone/>
            </a:pPr>
            <a:r>
              <a:rPr lang="en-US" sz="1200">
                <a:solidFill>
                  <a:srgbClr val="808080"/>
                </a:solidFill>
                <a:latin typeface="Calibri"/>
                <a:ea typeface="Calibri"/>
                <a:cs typeface="Calibri"/>
                <a:sym typeface="Calibri"/>
              </a:rPr>
              <a:t> </a:t>
            </a:r>
            <a:endParaRPr/>
          </a:p>
        </p:txBody>
      </p:sp>
      <p:sp>
        <p:nvSpPr>
          <p:cNvPr id="133" name="Google Shape;133;p3"/>
          <p:cNvSpPr txBox="1"/>
          <p:nvPr/>
        </p:nvSpPr>
        <p:spPr>
          <a:xfrm>
            <a:off x="4680833" y="2453497"/>
            <a:ext cx="367208" cy="243154"/>
          </a:xfrm>
          <a:prstGeom prst="rect">
            <a:avLst/>
          </a:prstGeom>
          <a:noFill/>
          <a:ln>
            <a:noFill/>
          </a:ln>
        </p:spPr>
        <p:txBody>
          <a:bodyPr spcFirstLastPara="1" wrap="square" lIns="0" tIns="0" rIns="0" bIns="0" anchor="t" anchorCtr="0">
            <a:spAutoFit/>
          </a:bodyPr>
          <a:lstStyle/>
          <a:p>
            <a:pPr marL="0" marR="0" lvl="0" indent="0" algn="l" rtl="0">
              <a:lnSpc>
                <a:spcPct val="123235"/>
              </a:lnSpc>
              <a:spcBef>
                <a:spcPts val="0"/>
              </a:spcBef>
              <a:spcAft>
                <a:spcPts val="0"/>
              </a:spcAft>
              <a:buNone/>
            </a:pPr>
            <a:r>
              <a:rPr lang="en-US" sz="1403" b="1">
                <a:solidFill>
                  <a:srgbClr val="595959"/>
                </a:solidFill>
                <a:latin typeface="Calibri"/>
                <a:ea typeface="Calibri"/>
                <a:cs typeface="Calibri"/>
                <a:sym typeface="Calibri"/>
              </a:rPr>
              <a:t>1994</a:t>
            </a:r>
            <a:endParaRPr/>
          </a:p>
        </p:txBody>
      </p:sp>
      <p:sp>
        <p:nvSpPr>
          <p:cNvPr id="134" name="Google Shape;134;p3"/>
          <p:cNvSpPr txBox="1"/>
          <p:nvPr/>
        </p:nvSpPr>
        <p:spPr>
          <a:xfrm>
            <a:off x="4942961" y="2676220"/>
            <a:ext cx="35128" cy="194310"/>
          </a:xfrm>
          <a:prstGeom prst="rect">
            <a:avLst/>
          </a:prstGeom>
          <a:noFill/>
          <a:ln>
            <a:noFill/>
          </a:ln>
        </p:spPr>
        <p:txBody>
          <a:bodyPr spcFirstLastPara="1" wrap="square" lIns="0" tIns="0" rIns="0" bIns="0" anchor="t" anchorCtr="0">
            <a:spAutoFit/>
          </a:bodyPr>
          <a:lstStyle/>
          <a:p>
            <a:pPr marL="0" marR="0" lvl="0" indent="0" algn="l" rtl="0">
              <a:lnSpc>
                <a:spcPct val="123166"/>
              </a:lnSpc>
              <a:spcBef>
                <a:spcPts val="0"/>
              </a:spcBef>
              <a:spcAft>
                <a:spcPts val="0"/>
              </a:spcAft>
              <a:buNone/>
            </a:pPr>
            <a:r>
              <a:rPr lang="en-US" sz="1200">
                <a:solidFill>
                  <a:srgbClr val="808080"/>
                </a:solidFill>
                <a:latin typeface="Calibri"/>
                <a:ea typeface="Calibri"/>
                <a:cs typeface="Calibri"/>
                <a:sym typeface="Calibri"/>
              </a:rPr>
              <a:t> </a:t>
            </a:r>
            <a:endParaRPr/>
          </a:p>
        </p:txBody>
      </p:sp>
      <p:sp>
        <p:nvSpPr>
          <p:cNvPr id="135" name="Google Shape;135;p3"/>
          <p:cNvSpPr txBox="1"/>
          <p:nvPr/>
        </p:nvSpPr>
        <p:spPr>
          <a:xfrm>
            <a:off x="4680833" y="4652972"/>
            <a:ext cx="2069916" cy="620906"/>
          </a:xfrm>
          <a:prstGeom prst="rect">
            <a:avLst/>
          </a:prstGeom>
          <a:noFill/>
          <a:ln>
            <a:noFill/>
          </a:ln>
        </p:spPr>
        <p:txBody>
          <a:bodyPr spcFirstLastPara="1" wrap="square" lIns="0" tIns="0" rIns="0" bIns="0" anchor="t" anchorCtr="0">
            <a:spAutoFit/>
          </a:bodyPr>
          <a:lstStyle/>
          <a:p>
            <a:pPr marL="0" marR="0" lvl="0" indent="0" algn="l" rtl="0">
              <a:lnSpc>
                <a:spcPct val="140057"/>
              </a:lnSpc>
              <a:spcBef>
                <a:spcPts val="0"/>
              </a:spcBef>
              <a:spcAft>
                <a:spcPts val="0"/>
              </a:spcAft>
              <a:buNone/>
            </a:pPr>
            <a:r>
              <a:rPr lang="en-US" sz="1403" b="1">
                <a:solidFill>
                  <a:srgbClr val="595959"/>
                </a:solidFill>
                <a:latin typeface="Calibri"/>
                <a:ea typeface="Calibri"/>
                <a:cs typeface="Calibri"/>
                <a:sym typeface="Calibri"/>
              </a:rPr>
              <a:t>2005</a:t>
            </a:r>
            <a:endParaRPr/>
          </a:p>
          <a:p>
            <a:pPr marL="0" marR="0" lvl="0" indent="0" algn="l" rtl="0">
              <a:lnSpc>
                <a:spcPct val="119916"/>
              </a:lnSpc>
              <a:spcBef>
                <a:spcPts val="0"/>
              </a:spcBef>
              <a:spcAft>
                <a:spcPts val="0"/>
              </a:spcAft>
              <a:buNone/>
            </a:pPr>
            <a:r>
              <a:rPr lang="en-US" sz="1200">
                <a:solidFill>
                  <a:srgbClr val="808080"/>
                </a:solidFill>
                <a:latin typeface="Calibri"/>
                <a:ea typeface="Calibri"/>
                <a:cs typeface="Calibri"/>
                <a:sym typeface="Calibri"/>
              </a:rPr>
              <a:t>Received the Presidential Award for Gas Safety management</a:t>
            </a:r>
            <a:endParaRPr/>
          </a:p>
        </p:txBody>
      </p:sp>
      <p:sp>
        <p:nvSpPr>
          <p:cNvPr id="136" name="Google Shape;136;p3"/>
          <p:cNvSpPr txBox="1"/>
          <p:nvPr/>
        </p:nvSpPr>
        <p:spPr>
          <a:xfrm>
            <a:off x="4688729" y="3616776"/>
            <a:ext cx="2276504" cy="803786"/>
          </a:xfrm>
          <a:prstGeom prst="rect">
            <a:avLst/>
          </a:prstGeom>
          <a:noFill/>
          <a:ln>
            <a:noFill/>
          </a:ln>
        </p:spPr>
        <p:txBody>
          <a:bodyPr spcFirstLastPara="1" wrap="square" lIns="0" tIns="0" rIns="0" bIns="0" anchor="t" anchorCtr="0">
            <a:spAutoFit/>
          </a:bodyPr>
          <a:lstStyle/>
          <a:p>
            <a:pPr marL="0" marR="0" lvl="0" indent="0" algn="l" rtl="0">
              <a:lnSpc>
                <a:spcPct val="140057"/>
              </a:lnSpc>
              <a:spcBef>
                <a:spcPts val="0"/>
              </a:spcBef>
              <a:spcAft>
                <a:spcPts val="0"/>
              </a:spcAft>
              <a:buNone/>
            </a:pPr>
            <a:r>
              <a:rPr lang="en-US" sz="1403" b="1">
                <a:solidFill>
                  <a:srgbClr val="595959"/>
                </a:solidFill>
                <a:latin typeface="Calibri"/>
                <a:ea typeface="Calibri"/>
                <a:cs typeface="Calibri"/>
                <a:sym typeface="Calibri"/>
              </a:rPr>
              <a:t>2003</a:t>
            </a:r>
            <a:endParaRPr/>
          </a:p>
          <a:p>
            <a:pPr marL="0" marR="0" lvl="0" indent="0" algn="l" rtl="0">
              <a:lnSpc>
                <a:spcPct val="119916"/>
              </a:lnSpc>
              <a:spcBef>
                <a:spcPts val="0"/>
              </a:spcBef>
              <a:spcAft>
                <a:spcPts val="0"/>
              </a:spcAft>
              <a:buNone/>
            </a:pPr>
            <a:r>
              <a:rPr lang="en-US" sz="1200">
                <a:solidFill>
                  <a:srgbClr val="808080"/>
                </a:solidFill>
                <a:latin typeface="Calibri"/>
                <a:ea typeface="Calibri"/>
                <a:cs typeface="Calibri"/>
                <a:sym typeface="Calibri"/>
              </a:rPr>
              <a:t>Taylor-Wharton Factory Registration KFDA approved AirSep’sOxygen Concentrator</a:t>
            </a:r>
            <a:endParaRPr/>
          </a:p>
        </p:txBody>
      </p:sp>
      <p:sp>
        <p:nvSpPr>
          <p:cNvPr id="137" name="Google Shape;137;p3"/>
          <p:cNvSpPr txBox="1"/>
          <p:nvPr/>
        </p:nvSpPr>
        <p:spPr>
          <a:xfrm>
            <a:off x="7305265" y="1414024"/>
            <a:ext cx="367208" cy="243154"/>
          </a:xfrm>
          <a:prstGeom prst="rect">
            <a:avLst/>
          </a:prstGeom>
          <a:noFill/>
          <a:ln>
            <a:noFill/>
          </a:ln>
        </p:spPr>
        <p:txBody>
          <a:bodyPr spcFirstLastPara="1" wrap="square" lIns="0" tIns="0" rIns="0" bIns="0" anchor="t" anchorCtr="0">
            <a:spAutoFit/>
          </a:bodyPr>
          <a:lstStyle/>
          <a:p>
            <a:pPr marL="0" marR="0" lvl="0" indent="0" algn="l" rtl="0">
              <a:lnSpc>
                <a:spcPct val="123235"/>
              </a:lnSpc>
              <a:spcBef>
                <a:spcPts val="0"/>
              </a:spcBef>
              <a:spcAft>
                <a:spcPts val="0"/>
              </a:spcAft>
              <a:buNone/>
            </a:pPr>
            <a:r>
              <a:rPr lang="en-US" sz="1403" b="1">
                <a:solidFill>
                  <a:srgbClr val="595959"/>
                </a:solidFill>
                <a:latin typeface="Calibri"/>
                <a:ea typeface="Calibri"/>
                <a:cs typeface="Calibri"/>
                <a:sym typeface="Calibri"/>
              </a:rPr>
              <a:t>2010</a:t>
            </a:r>
            <a:endParaRPr/>
          </a:p>
        </p:txBody>
      </p:sp>
      <p:sp>
        <p:nvSpPr>
          <p:cNvPr id="138" name="Google Shape;138;p3"/>
          <p:cNvSpPr txBox="1"/>
          <p:nvPr/>
        </p:nvSpPr>
        <p:spPr>
          <a:xfrm>
            <a:off x="7664901" y="1636747"/>
            <a:ext cx="35128" cy="194310"/>
          </a:xfrm>
          <a:prstGeom prst="rect">
            <a:avLst/>
          </a:prstGeom>
          <a:noFill/>
          <a:ln>
            <a:noFill/>
          </a:ln>
        </p:spPr>
        <p:txBody>
          <a:bodyPr spcFirstLastPara="1" wrap="square" lIns="0" tIns="0" rIns="0" bIns="0" anchor="t" anchorCtr="0">
            <a:spAutoFit/>
          </a:bodyPr>
          <a:lstStyle/>
          <a:p>
            <a:pPr marL="0" marR="0" lvl="0" indent="0" algn="l" rtl="0">
              <a:lnSpc>
                <a:spcPct val="123166"/>
              </a:lnSpc>
              <a:spcBef>
                <a:spcPts val="0"/>
              </a:spcBef>
              <a:spcAft>
                <a:spcPts val="0"/>
              </a:spcAft>
              <a:buNone/>
            </a:pPr>
            <a:r>
              <a:rPr lang="en-US" sz="1200">
                <a:solidFill>
                  <a:srgbClr val="808080"/>
                </a:solidFill>
                <a:latin typeface="Calibri"/>
                <a:ea typeface="Calibri"/>
                <a:cs typeface="Calibri"/>
                <a:sym typeface="Calibri"/>
              </a:rPr>
              <a:t> </a:t>
            </a:r>
            <a:endParaRPr/>
          </a:p>
        </p:txBody>
      </p:sp>
      <p:sp>
        <p:nvSpPr>
          <p:cNvPr id="139" name="Google Shape;139;p3"/>
          <p:cNvSpPr txBox="1"/>
          <p:nvPr/>
        </p:nvSpPr>
        <p:spPr>
          <a:xfrm>
            <a:off x="8129073" y="2803779"/>
            <a:ext cx="1763716" cy="460639"/>
          </a:xfrm>
          <a:prstGeom prst="rect">
            <a:avLst/>
          </a:prstGeom>
          <a:noFill/>
          <a:ln>
            <a:noFill/>
          </a:ln>
        </p:spPr>
        <p:txBody>
          <a:bodyPr spcFirstLastPara="1" wrap="square" lIns="0" tIns="0" rIns="0" bIns="0" anchor="t" anchorCtr="0">
            <a:spAutoFit/>
          </a:bodyPr>
          <a:lstStyle/>
          <a:p>
            <a:pPr marL="0" marR="0" lvl="0" indent="0" algn="l" rtl="0">
              <a:lnSpc>
                <a:spcPct val="140057"/>
              </a:lnSpc>
              <a:spcBef>
                <a:spcPts val="0"/>
              </a:spcBef>
              <a:spcAft>
                <a:spcPts val="0"/>
              </a:spcAft>
              <a:buNone/>
            </a:pPr>
            <a:r>
              <a:rPr lang="en-US" sz="1403" b="1">
                <a:solidFill>
                  <a:srgbClr val="595959"/>
                </a:solidFill>
                <a:latin typeface="Calibri"/>
                <a:ea typeface="Calibri"/>
                <a:cs typeface="Calibri"/>
                <a:sym typeface="Calibri"/>
              </a:rPr>
              <a:t>2013</a:t>
            </a:r>
            <a:endParaRPr/>
          </a:p>
          <a:p>
            <a:pPr marL="0" marR="0" lvl="0" indent="0" algn="l" rtl="0">
              <a:lnSpc>
                <a:spcPct val="139916"/>
              </a:lnSpc>
              <a:spcBef>
                <a:spcPts val="0"/>
              </a:spcBef>
              <a:spcAft>
                <a:spcPts val="0"/>
              </a:spcAft>
              <a:buNone/>
            </a:pPr>
            <a:r>
              <a:rPr lang="en-US" sz="1200">
                <a:solidFill>
                  <a:srgbClr val="808080"/>
                </a:solidFill>
                <a:latin typeface="Calibri"/>
                <a:ea typeface="Calibri"/>
                <a:cs typeface="Calibri"/>
                <a:sym typeface="Calibri"/>
              </a:rPr>
              <a:t>Established Roturn Co., Ltd. </a:t>
            </a:r>
            <a:endParaRPr/>
          </a:p>
        </p:txBody>
      </p:sp>
      <p:sp>
        <p:nvSpPr>
          <p:cNvPr id="140" name="Google Shape;140;p3"/>
          <p:cNvSpPr txBox="1"/>
          <p:nvPr/>
        </p:nvSpPr>
        <p:spPr>
          <a:xfrm>
            <a:off x="8137198" y="913095"/>
            <a:ext cx="3284772" cy="620906"/>
          </a:xfrm>
          <a:prstGeom prst="rect">
            <a:avLst/>
          </a:prstGeom>
          <a:noFill/>
          <a:ln>
            <a:noFill/>
          </a:ln>
        </p:spPr>
        <p:txBody>
          <a:bodyPr spcFirstLastPara="1" wrap="square" lIns="0" tIns="0" rIns="0" bIns="0" anchor="t" anchorCtr="0">
            <a:spAutoFit/>
          </a:bodyPr>
          <a:lstStyle/>
          <a:p>
            <a:pPr marL="0" marR="0" lvl="0" indent="0" algn="l" rtl="0">
              <a:lnSpc>
                <a:spcPct val="140057"/>
              </a:lnSpc>
              <a:spcBef>
                <a:spcPts val="0"/>
              </a:spcBef>
              <a:spcAft>
                <a:spcPts val="0"/>
              </a:spcAft>
              <a:buNone/>
            </a:pPr>
            <a:r>
              <a:rPr lang="en-US" sz="1403" b="1">
                <a:solidFill>
                  <a:srgbClr val="595959"/>
                </a:solidFill>
                <a:latin typeface="Calibri"/>
                <a:ea typeface="Calibri"/>
                <a:cs typeface="Calibri"/>
                <a:sym typeface="Calibri"/>
              </a:rPr>
              <a:t>2009</a:t>
            </a:r>
            <a:endParaRPr/>
          </a:p>
          <a:p>
            <a:pPr marL="0" marR="0" lvl="0" indent="0" algn="l" rtl="0">
              <a:lnSpc>
                <a:spcPct val="119916"/>
              </a:lnSpc>
              <a:spcBef>
                <a:spcPts val="0"/>
              </a:spcBef>
              <a:spcAft>
                <a:spcPts val="0"/>
              </a:spcAft>
              <a:buNone/>
            </a:pPr>
            <a:r>
              <a:rPr lang="en-US" sz="1200">
                <a:solidFill>
                  <a:srgbClr val="808080"/>
                </a:solidFill>
                <a:latin typeface="Calibri"/>
                <a:ea typeface="Calibri"/>
                <a:cs typeface="Calibri"/>
                <a:sym typeface="Calibri"/>
              </a:rPr>
              <a:t>Gas</a:t>
            </a:r>
            <a:r>
              <a:rPr lang="en-US" sz="1200">
                <a:solidFill>
                  <a:srgbClr val="000000"/>
                </a:solidFill>
                <a:latin typeface="Calibri"/>
                <a:ea typeface="Calibri"/>
                <a:cs typeface="Calibri"/>
                <a:sym typeface="Calibri"/>
              </a:rPr>
              <a:t> </a:t>
            </a:r>
            <a:r>
              <a:rPr lang="en-US" sz="1200">
                <a:solidFill>
                  <a:srgbClr val="808080"/>
                </a:solidFill>
                <a:latin typeface="Calibri"/>
                <a:ea typeface="Calibri"/>
                <a:cs typeface="Calibri"/>
                <a:sym typeface="Calibri"/>
              </a:rPr>
              <a:t>Facilities</a:t>
            </a:r>
            <a:r>
              <a:rPr lang="en-US" sz="1200">
                <a:solidFill>
                  <a:srgbClr val="000000"/>
                </a:solidFill>
                <a:latin typeface="Calibri"/>
                <a:ea typeface="Calibri"/>
                <a:cs typeface="Calibri"/>
                <a:sym typeface="Calibri"/>
              </a:rPr>
              <a:t> </a:t>
            </a:r>
            <a:r>
              <a:rPr lang="en-US" sz="1200">
                <a:solidFill>
                  <a:srgbClr val="808080"/>
                </a:solidFill>
                <a:latin typeface="Calibri"/>
                <a:ea typeface="Calibri"/>
                <a:cs typeface="Calibri"/>
                <a:sym typeface="Calibri"/>
              </a:rPr>
              <a:t>and</a:t>
            </a:r>
            <a:r>
              <a:rPr lang="en-US" sz="1200">
                <a:solidFill>
                  <a:srgbClr val="000000"/>
                </a:solidFill>
                <a:latin typeface="Calibri"/>
                <a:ea typeface="Calibri"/>
                <a:cs typeface="Calibri"/>
                <a:sym typeface="Calibri"/>
              </a:rPr>
              <a:t> </a:t>
            </a:r>
            <a:r>
              <a:rPr lang="en-US" sz="1200">
                <a:solidFill>
                  <a:srgbClr val="808080"/>
                </a:solidFill>
                <a:latin typeface="Calibri"/>
                <a:ea typeface="Calibri"/>
                <a:cs typeface="Calibri"/>
                <a:sym typeface="Calibri"/>
              </a:rPr>
              <a:t>Construction</a:t>
            </a:r>
            <a:r>
              <a:rPr lang="en-US" sz="1200">
                <a:solidFill>
                  <a:srgbClr val="000000"/>
                </a:solidFill>
                <a:latin typeface="Calibri"/>
                <a:ea typeface="Calibri"/>
                <a:cs typeface="Calibri"/>
                <a:sym typeface="Calibri"/>
              </a:rPr>
              <a:t> </a:t>
            </a:r>
            <a:r>
              <a:rPr lang="en-US" sz="1200">
                <a:solidFill>
                  <a:srgbClr val="808080"/>
                </a:solidFill>
                <a:latin typeface="Calibri"/>
                <a:ea typeface="Calibri"/>
                <a:cs typeface="Calibri"/>
                <a:sym typeface="Calibri"/>
              </a:rPr>
              <a:t>business</a:t>
            </a:r>
            <a:r>
              <a:rPr lang="en-US" sz="1200">
                <a:solidFill>
                  <a:srgbClr val="000000"/>
                </a:solidFill>
                <a:latin typeface="Calibri"/>
                <a:ea typeface="Calibri"/>
                <a:cs typeface="Calibri"/>
                <a:sym typeface="Calibri"/>
              </a:rPr>
              <a:t> </a:t>
            </a:r>
            <a:r>
              <a:rPr lang="en-US" sz="1200">
                <a:solidFill>
                  <a:srgbClr val="808080"/>
                </a:solidFill>
                <a:latin typeface="Calibri"/>
                <a:ea typeface="Calibri"/>
                <a:cs typeface="Calibri"/>
                <a:sym typeface="Calibri"/>
              </a:rPr>
              <a:t>of</a:t>
            </a:r>
            <a:r>
              <a:rPr lang="en-US" sz="1200">
                <a:solidFill>
                  <a:srgbClr val="000000"/>
                </a:solidFill>
                <a:latin typeface="Calibri"/>
                <a:ea typeface="Calibri"/>
                <a:cs typeface="Calibri"/>
                <a:sym typeface="Calibri"/>
              </a:rPr>
              <a:t> </a:t>
            </a:r>
            <a:r>
              <a:rPr lang="en-US" sz="1200">
                <a:solidFill>
                  <a:srgbClr val="808080"/>
                </a:solidFill>
                <a:latin typeface="Calibri"/>
                <a:ea typeface="Calibri"/>
                <a:cs typeface="Calibri"/>
                <a:sym typeface="Calibri"/>
              </a:rPr>
              <a:t>first</a:t>
            </a:r>
            <a:r>
              <a:rPr lang="en-US" sz="1200">
                <a:solidFill>
                  <a:srgbClr val="000000"/>
                </a:solidFill>
                <a:latin typeface="Calibri"/>
                <a:ea typeface="Calibri"/>
                <a:cs typeface="Calibri"/>
                <a:sym typeface="Calibri"/>
              </a:rPr>
              <a:t> </a:t>
            </a:r>
            <a:r>
              <a:rPr lang="en-US" sz="1200">
                <a:solidFill>
                  <a:srgbClr val="808080"/>
                </a:solidFill>
                <a:latin typeface="Calibri"/>
                <a:ea typeface="Calibri"/>
                <a:cs typeface="Calibri"/>
                <a:sym typeface="Calibri"/>
              </a:rPr>
              <a:t>class (No: Seongnam09-23-09)</a:t>
            </a:r>
            <a:endParaRPr/>
          </a:p>
        </p:txBody>
      </p:sp>
      <p:sp>
        <p:nvSpPr>
          <p:cNvPr id="141" name="Google Shape;141;p3"/>
          <p:cNvSpPr txBox="1"/>
          <p:nvPr/>
        </p:nvSpPr>
        <p:spPr>
          <a:xfrm>
            <a:off x="8139112" y="3447698"/>
            <a:ext cx="2100567" cy="666626"/>
          </a:xfrm>
          <a:prstGeom prst="rect">
            <a:avLst/>
          </a:prstGeom>
          <a:noFill/>
          <a:ln>
            <a:noFill/>
          </a:ln>
        </p:spPr>
        <p:txBody>
          <a:bodyPr spcFirstLastPara="1" wrap="square" lIns="0" tIns="0" rIns="0" bIns="0" anchor="t" anchorCtr="0">
            <a:spAutoFit/>
          </a:bodyPr>
          <a:lstStyle/>
          <a:p>
            <a:pPr marL="0" marR="0" lvl="0" indent="0" algn="l" rtl="0">
              <a:lnSpc>
                <a:spcPct val="140057"/>
              </a:lnSpc>
              <a:spcBef>
                <a:spcPts val="0"/>
              </a:spcBef>
              <a:spcAft>
                <a:spcPts val="0"/>
              </a:spcAft>
              <a:buNone/>
            </a:pPr>
            <a:r>
              <a:rPr lang="en-US" sz="1403" b="1">
                <a:solidFill>
                  <a:srgbClr val="595959"/>
                </a:solidFill>
                <a:latin typeface="Calibri"/>
                <a:ea typeface="Calibri"/>
                <a:cs typeface="Calibri"/>
                <a:sym typeface="Calibri"/>
              </a:rPr>
              <a:t>2014</a:t>
            </a:r>
            <a:endParaRPr/>
          </a:p>
          <a:p>
            <a:pPr marL="0" marR="0" lvl="0" indent="0" algn="l" rtl="0">
              <a:lnSpc>
                <a:spcPct val="150000"/>
              </a:lnSpc>
              <a:spcBef>
                <a:spcPts val="0"/>
              </a:spcBef>
              <a:spcAft>
                <a:spcPts val="0"/>
              </a:spcAft>
              <a:buNone/>
            </a:pPr>
            <a:r>
              <a:rPr lang="en-US" sz="1200">
                <a:solidFill>
                  <a:srgbClr val="808080"/>
                </a:solidFill>
                <a:latin typeface="Calibri"/>
                <a:ea typeface="Calibri"/>
                <a:cs typeface="Calibri"/>
                <a:sym typeface="Calibri"/>
              </a:rPr>
              <a:t>GMP Certified(KTL-ABB-209001) KS Q ISO 9001:2009(QMS-14002)</a:t>
            </a:r>
            <a:endParaRPr/>
          </a:p>
        </p:txBody>
      </p:sp>
      <p:sp>
        <p:nvSpPr>
          <p:cNvPr id="142" name="Google Shape;142;p3"/>
          <p:cNvSpPr txBox="1"/>
          <p:nvPr/>
        </p:nvSpPr>
        <p:spPr>
          <a:xfrm>
            <a:off x="8142532" y="1990087"/>
            <a:ext cx="367208" cy="243154"/>
          </a:xfrm>
          <a:prstGeom prst="rect">
            <a:avLst/>
          </a:prstGeom>
          <a:noFill/>
          <a:ln>
            <a:noFill/>
          </a:ln>
        </p:spPr>
        <p:txBody>
          <a:bodyPr spcFirstLastPara="1" wrap="square" lIns="0" tIns="0" rIns="0" bIns="0" anchor="t" anchorCtr="0">
            <a:spAutoFit/>
          </a:bodyPr>
          <a:lstStyle/>
          <a:p>
            <a:pPr marL="0" marR="0" lvl="0" indent="0" algn="l" rtl="0">
              <a:lnSpc>
                <a:spcPct val="123235"/>
              </a:lnSpc>
              <a:spcBef>
                <a:spcPts val="0"/>
              </a:spcBef>
              <a:spcAft>
                <a:spcPts val="0"/>
              </a:spcAft>
              <a:buNone/>
            </a:pPr>
            <a:r>
              <a:rPr lang="en-US" sz="1403" b="1">
                <a:solidFill>
                  <a:srgbClr val="595959"/>
                </a:solidFill>
                <a:latin typeface="Calibri"/>
                <a:ea typeface="Calibri"/>
                <a:cs typeface="Calibri"/>
                <a:sym typeface="Calibri"/>
              </a:rPr>
              <a:t>2011</a:t>
            </a:r>
            <a:endParaRPr/>
          </a:p>
        </p:txBody>
      </p:sp>
      <p:sp>
        <p:nvSpPr>
          <p:cNvPr id="143" name="Google Shape;143;p3"/>
          <p:cNvSpPr txBox="1"/>
          <p:nvPr/>
        </p:nvSpPr>
        <p:spPr>
          <a:xfrm>
            <a:off x="8448856" y="2212810"/>
            <a:ext cx="35128" cy="194310"/>
          </a:xfrm>
          <a:prstGeom prst="rect">
            <a:avLst/>
          </a:prstGeom>
          <a:noFill/>
          <a:ln>
            <a:noFill/>
          </a:ln>
        </p:spPr>
        <p:txBody>
          <a:bodyPr spcFirstLastPara="1" wrap="square" lIns="0" tIns="0" rIns="0" bIns="0" anchor="t" anchorCtr="0">
            <a:spAutoFit/>
          </a:bodyPr>
          <a:lstStyle/>
          <a:p>
            <a:pPr marL="0" marR="0" lvl="0" indent="0" algn="l" rtl="0">
              <a:lnSpc>
                <a:spcPct val="123166"/>
              </a:lnSpc>
              <a:spcBef>
                <a:spcPts val="0"/>
              </a:spcBef>
              <a:spcAft>
                <a:spcPts val="0"/>
              </a:spcAft>
              <a:buNone/>
            </a:pPr>
            <a:r>
              <a:rPr lang="en-US" sz="1200">
                <a:solidFill>
                  <a:srgbClr val="808080"/>
                </a:solidFill>
                <a:latin typeface="Calibri"/>
                <a:ea typeface="Calibri"/>
                <a:cs typeface="Calibri"/>
                <a:sym typeface="Calibri"/>
              </a:rPr>
              <a:t> </a:t>
            </a:r>
            <a:endParaRPr/>
          </a:p>
        </p:txBody>
      </p:sp>
      <p:sp>
        <p:nvSpPr>
          <p:cNvPr id="144" name="Google Shape;144;p3"/>
          <p:cNvSpPr txBox="1"/>
          <p:nvPr/>
        </p:nvSpPr>
        <p:spPr>
          <a:xfrm>
            <a:off x="8160887" y="5519442"/>
            <a:ext cx="3051115" cy="620906"/>
          </a:xfrm>
          <a:prstGeom prst="rect">
            <a:avLst/>
          </a:prstGeom>
          <a:noFill/>
          <a:ln>
            <a:noFill/>
          </a:ln>
        </p:spPr>
        <p:txBody>
          <a:bodyPr spcFirstLastPara="1" wrap="square" lIns="0" tIns="0" rIns="0" bIns="0" anchor="t" anchorCtr="0">
            <a:spAutoFit/>
          </a:bodyPr>
          <a:lstStyle/>
          <a:p>
            <a:pPr marL="0" marR="0" lvl="0" indent="0" algn="l" rtl="0">
              <a:lnSpc>
                <a:spcPct val="140057"/>
              </a:lnSpc>
              <a:spcBef>
                <a:spcPts val="0"/>
              </a:spcBef>
              <a:spcAft>
                <a:spcPts val="0"/>
              </a:spcAft>
              <a:buNone/>
            </a:pPr>
            <a:r>
              <a:rPr lang="en-US" sz="1403" b="1">
                <a:solidFill>
                  <a:srgbClr val="595959"/>
                </a:solidFill>
                <a:latin typeface="Calibri"/>
                <a:ea typeface="Calibri"/>
                <a:cs typeface="Calibri"/>
                <a:sym typeface="Calibri"/>
              </a:rPr>
              <a:t>2023</a:t>
            </a:r>
            <a:endParaRPr/>
          </a:p>
          <a:p>
            <a:pPr marL="0" marR="0" lvl="0" indent="0" algn="l" rtl="0">
              <a:lnSpc>
                <a:spcPct val="119916"/>
              </a:lnSpc>
              <a:spcBef>
                <a:spcPts val="0"/>
              </a:spcBef>
              <a:spcAft>
                <a:spcPts val="0"/>
              </a:spcAft>
              <a:buNone/>
            </a:pPr>
            <a:r>
              <a:rPr lang="en-US" sz="1200">
                <a:solidFill>
                  <a:srgbClr val="808080"/>
                </a:solidFill>
                <a:latin typeface="Calibri"/>
                <a:ea typeface="Calibri"/>
                <a:cs typeface="Calibri"/>
                <a:sym typeface="Calibri"/>
              </a:rPr>
              <a:t>Construction Business Registration License [No: Seongnam-23-Pa-01]</a:t>
            </a:r>
            <a:endParaRPr/>
          </a:p>
        </p:txBody>
      </p:sp>
      <p:sp>
        <p:nvSpPr>
          <p:cNvPr id="145" name="Google Shape;145;p3"/>
          <p:cNvSpPr txBox="1"/>
          <p:nvPr/>
        </p:nvSpPr>
        <p:spPr>
          <a:xfrm>
            <a:off x="8166106" y="4317740"/>
            <a:ext cx="2664047" cy="438026"/>
          </a:xfrm>
          <a:prstGeom prst="rect">
            <a:avLst/>
          </a:prstGeom>
          <a:noFill/>
          <a:ln>
            <a:noFill/>
          </a:ln>
        </p:spPr>
        <p:txBody>
          <a:bodyPr spcFirstLastPara="1" wrap="square" lIns="0" tIns="0" rIns="0" bIns="0" anchor="t" anchorCtr="0">
            <a:spAutoFit/>
          </a:bodyPr>
          <a:lstStyle/>
          <a:p>
            <a:pPr marL="0" marR="0" lvl="0" indent="0" algn="l" rtl="0">
              <a:lnSpc>
                <a:spcPct val="140057"/>
              </a:lnSpc>
              <a:spcBef>
                <a:spcPts val="0"/>
              </a:spcBef>
              <a:spcAft>
                <a:spcPts val="0"/>
              </a:spcAft>
              <a:buNone/>
            </a:pPr>
            <a:r>
              <a:rPr lang="en-US" sz="1403" b="1">
                <a:solidFill>
                  <a:srgbClr val="595959"/>
                </a:solidFill>
                <a:latin typeface="Calibri"/>
                <a:ea typeface="Calibri"/>
                <a:cs typeface="Calibri"/>
                <a:sym typeface="Calibri"/>
              </a:rPr>
              <a:t>2018</a:t>
            </a:r>
            <a:endParaRPr/>
          </a:p>
          <a:p>
            <a:pPr marL="0" marR="0" lvl="0" indent="0" algn="l" rtl="0">
              <a:lnSpc>
                <a:spcPct val="139916"/>
              </a:lnSpc>
              <a:spcBef>
                <a:spcPts val="0"/>
              </a:spcBef>
              <a:spcAft>
                <a:spcPts val="0"/>
              </a:spcAft>
              <a:buNone/>
            </a:pPr>
            <a:r>
              <a:rPr lang="en-US" sz="1200">
                <a:solidFill>
                  <a:srgbClr val="808080"/>
                </a:solidFill>
                <a:latin typeface="Calibri"/>
                <a:ea typeface="Calibri"/>
                <a:cs typeface="Calibri"/>
                <a:sym typeface="Calibri"/>
              </a:rPr>
              <a:t>Specific equipment manufacturing License</a:t>
            </a:r>
            <a:endParaRPr/>
          </a:p>
        </p:txBody>
      </p:sp>
      <p:sp>
        <p:nvSpPr>
          <p:cNvPr id="146" name="Google Shape;146;p3"/>
          <p:cNvSpPr txBox="1"/>
          <p:nvPr/>
        </p:nvSpPr>
        <p:spPr>
          <a:xfrm>
            <a:off x="8166106" y="5036201"/>
            <a:ext cx="367208" cy="243154"/>
          </a:xfrm>
          <a:prstGeom prst="rect">
            <a:avLst/>
          </a:prstGeom>
          <a:noFill/>
          <a:ln>
            <a:noFill/>
          </a:ln>
        </p:spPr>
        <p:txBody>
          <a:bodyPr spcFirstLastPara="1" wrap="square" lIns="0" tIns="0" rIns="0" bIns="0" anchor="t" anchorCtr="0">
            <a:spAutoFit/>
          </a:bodyPr>
          <a:lstStyle/>
          <a:p>
            <a:pPr marL="0" marR="0" lvl="0" indent="0" algn="l" rtl="0">
              <a:lnSpc>
                <a:spcPct val="123235"/>
              </a:lnSpc>
              <a:spcBef>
                <a:spcPts val="0"/>
              </a:spcBef>
              <a:spcAft>
                <a:spcPts val="0"/>
              </a:spcAft>
              <a:buNone/>
            </a:pPr>
            <a:r>
              <a:rPr lang="en-US" sz="1403" b="1">
                <a:solidFill>
                  <a:srgbClr val="595959"/>
                </a:solidFill>
                <a:latin typeface="Calibri"/>
                <a:ea typeface="Calibri"/>
                <a:cs typeface="Calibri"/>
                <a:sym typeface="Calibri"/>
              </a:rPr>
              <a:t>2020</a:t>
            </a:r>
            <a:endParaRPr/>
          </a:p>
        </p:txBody>
      </p:sp>
      <p:sp>
        <p:nvSpPr>
          <p:cNvPr id="147" name="Google Shape;147;p3"/>
          <p:cNvSpPr txBox="1"/>
          <p:nvPr/>
        </p:nvSpPr>
        <p:spPr>
          <a:xfrm>
            <a:off x="8448046" y="5258924"/>
            <a:ext cx="35128" cy="194310"/>
          </a:xfrm>
          <a:prstGeom prst="rect">
            <a:avLst/>
          </a:prstGeom>
          <a:noFill/>
          <a:ln>
            <a:noFill/>
          </a:ln>
        </p:spPr>
        <p:txBody>
          <a:bodyPr spcFirstLastPara="1" wrap="square" lIns="0" tIns="0" rIns="0" bIns="0" anchor="t" anchorCtr="0">
            <a:spAutoFit/>
          </a:bodyPr>
          <a:lstStyle/>
          <a:p>
            <a:pPr marL="0" marR="0" lvl="0" indent="0" algn="l" rtl="0">
              <a:lnSpc>
                <a:spcPct val="123166"/>
              </a:lnSpc>
              <a:spcBef>
                <a:spcPts val="0"/>
              </a:spcBef>
              <a:spcAft>
                <a:spcPts val="0"/>
              </a:spcAft>
              <a:buNone/>
            </a:pPr>
            <a:r>
              <a:rPr lang="en-US" sz="1200">
                <a:solidFill>
                  <a:srgbClr val="808080"/>
                </a:solidFill>
                <a:latin typeface="Calibri"/>
                <a:ea typeface="Calibri"/>
                <a:cs typeface="Calibri"/>
                <a:sym typeface="Calibri"/>
              </a:rPr>
              <a:t> </a:t>
            </a:r>
            <a:endParaRPr/>
          </a:p>
        </p:txBody>
      </p:sp>
      <p:sp>
        <p:nvSpPr>
          <p:cNvPr id="148" name="Google Shape;148;p3"/>
          <p:cNvSpPr txBox="1"/>
          <p:nvPr/>
        </p:nvSpPr>
        <p:spPr>
          <a:xfrm>
            <a:off x="1967103" y="4423829"/>
            <a:ext cx="2148135" cy="194310"/>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r>
              <a:rPr lang="en-US" sz="1200">
                <a:solidFill>
                  <a:srgbClr val="808080"/>
                </a:solidFill>
                <a:latin typeface="Calibri"/>
                <a:ea typeface="Calibri"/>
                <a:cs typeface="Calibri"/>
                <a:sym typeface="Calibri"/>
              </a:rPr>
              <a:t>Sole Agent Contract with Sponsler</a:t>
            </a:r>
            <a:endParaRPr/>
          </a:p>
        </p:txBody>
      </p:sp>
      <p:sp>
        <p:nvSpPr>
          <p:cNvPr id="149" name="Google Shape;149;p3"/>
          <p:cNvSpPr txBox="1"/>
          <p:nvPr/>
        </p:nvSpPr>
        <p:spPr>
          <a:xfrm>
            <a:off x="2002155" y="4612348"/>
            <a:ext cx="1464631" cy="194310"/>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r>
              <a:rPr lang="en-US" sz="1200" b="1">
                <a:solidFill>
                  <a:srgbClr val="808080"/>
                </a:solidFill>
                <a:latin typeface="Calibri"/>
                <a:ea typeface="Calibri"/>
                <a:cs typeface="Calibri"/>
                <a:sym typeface="Calibri"/>
              </a:rPr>
              <a:t>(now Turbines Incorp.)</a:t>
            </a:r>
            <a:endParaRPr/>
          </a:p>
        </p:txBody>
      </p:sp>
      <p:sp>
        <p:nvSpPr>
          <p:cNvPr id="150" name="Google Shape;150;p3"/>
          <p:cNvSpPr txBox="1"/>
          <p:nvPr/>
        </p:nvSpPr>
        <p:spPr>
          <a:xfrm>
            <a:off x="1979705" y="3292926"/>
            <a:ext cx="2257263" cy="560070"/>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r>
              <a:rPr lang="en-US" sz="1200">
                <a:solidFill>
                  <a:srgbClr val="808080"/>
                </a:solidFill>
                <a:latin typeface="Calibri"/>
                <a:ea typeface="Calibri"/>
                <a:cs typeface="Calibri"/>
                <a:sym typeface="Calibri"/>
              </a:rPr>
              <a:t>Sole Agent Contract with LuxferGas Cylinders(Medical &amp; Special Gas + Beverage CO2</a:t>
            </a:r>
            <a:r>
              <a:rPr lang="en-US" sz="1200">
                <a:solidFill>
                  <a:srgbClr val="A8A8A8"/>
                </a:solidFill>
                <a:latin typeface="Calibri"/>
                <a:ea typeface="Calibri"/>
                <a:cs typeface="Calibri"/>
                <a:sym typeface="Calibri"/>
              </a:rPr>
              <a:t>)</a:t>
            </a:r>
            <a:endParaRPr/>
          </a:p>
        </p:txBody>
      </p:sp>
      <p:sp>
        <p:nvSpPr>
          <p:cNvPr id="151" name="Google Shape;151;p3"/>
          <p:cNvSpPr txBox="1"/>
          <p:nvPr/>
        </p:nvSpPr>
        <p:spPr>
          <a:xfrm>
            <a:off x="4680833" y="2676220"/>
            <a:ext cx="2663752" cy="377190"/>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r>
              <a:rPr lang="en-US" sz="1200">
                <a:solidFill>
                  <a:srgbClr val="808080"/>
                </a:solidFill>
                <a:latin typeface="Calibri"/>
                <a:ea typeface="Calibri"/>
                <a:cs typeface="Calibri"/>
                <a:sym typeface="Calibri"/>
              </a:rPr>
              <a:t>SoleAgent Contract with Taylor-Wharton, CRYOFAB, and TOMCO2</a:t>
            </a:r>
            <a:endParaRPr/>
          </a:p>
        </p:txBody>
      </p:sp>
      <p:sp>
        <p:nvSpPr>
          <p:cNvPr id="152" name="Google Shape;152;p3"/>
          <p:cNvSpPr txBox="1"/>
          <p:nvPr/>
        </p:nvSpPr>
        <p:spPr>
          <a:xfrm>
            <a:off x="5648677" y="1636747"/>
            <a:ext cx="2057048" cy="560070"/>
          </a:xfrm>
          <a:prstGeom prst="rect">
            <a:avLst/>
          </a:prstGeom>
          <a:noFill/>
          <a:ln>
            <a:noFill/>
          </a:ln>
        </p:spPr>
        <p:txBody>
          <a:bodyPr spcFirstLastPara="1" wrap="square" lIns="0" tIns="0" rIns="0" bIns="0" anchor="t" anchorCtr="0">
            <a:spAutoFit/>
          </a:bodyPr>
          <a:lstStyle/>
          <a:p>
            <a:pPr marL="0" marR="0" lvl="0" indent="0" algn="r" rtl="0">
              <a:lnSpc>
                <a:spcPct val="119916"/>
              </a:lnSpc>
              <a:spcBef>
                <a:spcPts val="0"/>
              </a:spcBef>
              <a:spcAft>
                <a:spcPts val="0"/>
              </a:spcAft>
              <a:buNone/>
            </a:pPr>
            <a:r>
              <a:rPr lang="en-US" sz="1200">
                <a:solidFill>
                  <a:srgbClr val="808080"/>
                </a:solidFill>
                <a:latin typeface="Calibri"/>
                <a:ea typeface="Calibri"/>
                <a:cs typeface="Calibri"/>
                <a:sym typeface="Calibri"/>
              </a:rPr>
              <a:t>A Medical Device Manufacturing License (KFDA3332)</a:t>
            </a:r>
            <a:endParaRPr/>
          </a:p>
        </p:txBody>
      </p:sp>
      <p:sp>
        <p:nvSpPr>
          <p:cNvPr id="153" name="Google Shape;153;p3"/>
          <p:cNvSpPr txBox="1"/>
          <p:nvPr/>
        </p:nvSpPr>
        <p:spPr>
          <a:xfrm>
            <a:off x="8166106" y="5239874"/>
            <a:ext cx="1636500" cy="184800"/>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a:solidFill>
                  <a:srgbClr val="808080"/>
                </a:solidFill>
                <a:latin typeface="Calibri"/>
                <a:ea typeface="Calibri"/>
                <a:cs typeface="Calibri"/>
                <a:sym typeface="Calibri"/>
              </a:rPr>
              <a:t>High Pressure Gas License</a:t>
            </a:r>
            <a:endParaRPr/>
          </a:p>
        </p:txBody>
      </p:sp>
      <p:sp>
        <p:nvSpPr>
          <p:cNvPr id="154" name="Google Shape;154;p3"/>
          <p:cNvSpPr txBox="1"/>
          <p:nvPr/>
        </p:nvSpPr>
        <p:spPr>
          <a:xfrm>
            <a:off x="8142532" y="2193760"/>
            <a:ext cx="1995000" cy="184800"/>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a:solidFill>
                  <a:srgbClr val="808080"/>
                </a:solidFill>
                <a:latin typeface="Calibri"/>
                <a:ea typeface="Calibri"/>
                <a:cs typeface="Calibri"/>
                <a:sym typeface="Calibri"/>
              </a:rPr>
              <a:t>GMP Certified (KTL-AA-110015)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0"/>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30"/>
          <p:cNvSpPr/>
          <p:nvPr/>
        </p:nvSpPr>
        <p:spPr>
          <a:xfrm>
            <a:off x="1946329" y="695630"/>
            <a:ext cx="8228009" cy="5997978"/>
          </a:xfrm>
          <a:custGeom>
            <a:avLst/>
            <a:gdLst/>
            <a:ahLst/>
            <a:cxnLst/>
            <a:rect l="l" t="t" r="r" b="b"/>
            <a:pathLst>
              <a:path w="8228009" h="5997978" extrusionOk="0">
                <a:moveTo>
                  <a:pt x="0" y="0"/>
                </a:moveTo>
                <a:lnTo>
                  <a:pt x="8228009" y="0"/>
                </a:lnTo>
                <a:lnTo>
                  <a:pt x="8228009" y="5997978"/>
                </a:lnTo>
                <a:lnTo>
                  <a:pt x="0" y="599797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30"/>
          <p:cNvSpPr txBox="1"/>
          <p:nvPr/>
        </p:nvSpPr>
        <p:spPr>
          <a:xfrm>
            <a:off x="340071" y="252413"/>
            <a:ext cx="1579283"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000000"/>
                </a:solidFill>
                <a:latin typeface="Open Sans"/>
                <a:ea typeface="Open Sans"/>
                <a:cs typeface="Open Sans"/>
                <a:sym typeface="Open Sans"/>
              </a:rPr>
              <a:t>korea cryogenics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1"/>
          <p:cNvSpPr/>
          <p:nvPr/>
        </p:nvSpPr>
        <p:spPr>
          <a:xfrm>
            <a:off x="2941053" y="566547"/>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31"/>
          <p:cNvSpPr/>
          <p:nvPr/>
        </p:nvSpPr>
        <p:spPr>
          <a:xfrm>
            <a:off x="1549689" y="700535"/>
            <a:ext cx="9111196" cy="6019448"/>
          </a:xfrm>
          <a:custGeom>
            <a:avLst/>
            <a:gdLst/>
            <a:ahLst/>
            <a:cxnLst/>
            <a:rect l="l" t="t" r="r" b="b"/>
            <a:pathLst>
              <a:path w="9111196" h="6019448" extrusionOk="0">
                <a:moveTo>
                  <a:pt x="0" y="0"/>
                </a:moveTo>
                <a:lnTo>
                  <a:pt x="9111196" y="0"/>
                </a:lnTo>
                <a:lnTo>
                  <a:pt x="9111196" y="6019448"/>
                </a:lnTo>
                <a:lnTo>
                  <a:pt x="0" y="601944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31"/>
          <p:cNvSpPr txBox="1"/>
          <p:nvPr/>
        </p:nvSpPr>
        <p:spPr>
          <a:xfrm>
            <a:off x="340071" y="252413"/>
            <a:ext cx="1579283"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000000"/>
                </a:solidFill>
                <a:latin typeface="Open Sans"/>
                <a:ea typeface="Open Sans"/>
                <a:cs typeface="Open Sans"/>
                <a:sym typeface="Open Sans"/>
              </a:rPr>
              <a:t>korea cryogenics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2"/>
          <p:cNvSpPr/>
          <p:nvPr/>
        </p:nvSpPr>
        <p:spPr>
          <a:xfrm>
            <a:off x="2693060" y="561851"/>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32"/>
          <p:cNvSpPr/>
          <p:nvPr/>
        </p:nvSpPr>
        <p:spPr>
          <a:xfrm>
            <a:off x="1445485" y="1223115"/>
            <a:ext cx="9087355" cy="4108933"/>
          </a:xfrm>
          <a:custGeom>
            <a:avLst/>
            <a:gdLst/>
            <a:ahLst/>
            <a:cxnLst/>
            <a:rect l="l" t="t" r="r" b="b"/>
            <a:pathLst>
              <a:path w="9087355" h="4108933" extrusionOk="0">
                <a:moveTo>
                  <a:pt x="0" y="0"/>
                </a:moveTo>
                <a:lnTo>
                  <a:pt x="9087355" y="0"/>
                </a:lnTo>
                <a:lnTo>
                  <a:pt x="9087355" y="4108932"/>
                </a:lnTo>
                <a:lnTo>
                  <a:pt x="0" y="4108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32"/>
          <p:cNvSpPr txBox="1"/>
          <p:nvPr/>
        </p:nvSpPr>
        <p:spPr>
          <a:xfrm>
            <a:off x="340071" y="252413"/>
            <a:ext cx="1579283"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000000"/>
                </a:solidFill>
                <a:latin typeface="Open Sans"/>
                <a:ea typeface="Open Sans"/>
                <a:cs typeface="Open Sans"/>
                <a:sym typeface="Open Sans"/>
              </a:rPr>
              <a:t>korea cryogenics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3"/>
          <p:cNvSpPr/>
          <p:nvPr/>
        </p:nvSpPr>
        <p:spPr>
          <a:xfrm>
            <a:off x="293151" y="5550960"/>
            <a:ext cx="1807912" cy="899503"/>
          </a:xfrm>
          <a:custGeom>
            <a:avLst/>
            <a:gdLst/>
            <a:ahLst/>
            <a:cxnLst/>
            <a:rect l="l" t="t" r="r" b="b"/>
            <a:pathLst>
              <a:path w="1807912" h="899503" extrusionOk="0">
                <a:moveTo>
                  <a:pt x="0" y="0"/>
                </a:moveTo>
                <a:lnTo>
                  <a:pt x="1807912" y="0"/>
                </a:lnTo>
                <a:lnTo>
                  <a:pt x="1807912" y="899503"/>
                </a:lnTo>
                <a:lnTo>
                  <a:pt x="0" y="89950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33"/>
          <p:cNvSpPr/>
          <p:nvPr/>
        </p:nvSpPr>
        <p:spPr>
          <a:xfrm>
            <a:off x="2400300" y="448189"/>
            <a:ext cx="4070347" cy="6353"/>
          </a:xfrm>
          <a:custGeom>
            <a:avLst/>
            <a:gdLst/>
            <a:ahLst/>
            <a:cxnLst/>
            <a:rect l="l" t="t" r="r" b="b"/>
            <a:pathLst>
              <a:path w="4070350" h="6350" extrusionOk="0">
                <a:moveTo>
                  <a:pt x="0" y="0"/>
                </a:moveTo>
                <a:lnTo>
                  <a:pt x="4070350" y="0"/>
                </a:lnTo>
                <a:lnTo>
                  <a:pt x="4070350"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33"/>
          <p:cNvSpPr txBox="1"/>
          <p:nvPr/>
        </p:nvSpPr>
        <p:spPr>
          <a:xfrm>
            <a:off x="2383145" y="1342844"/>
            <a:ext cx="3729190" cy="1454277"/>
          </a:xfrm>
          <a:prstGeom prst="rect">
            <a:avLst/>
          </a:prstGeom>
          <a:noFill/>
          <a:ln>
            <a:noFill/>
          </a:ln>
        </p:spPr>
        <p:txBody>
          <a:bodyPr spcFirstLastPara="1" wrap="square" lIns="0" tIns="0" rIns="0" bIns="0" anchor="t" anchorCtr="0">
            <a:spAutoFit/>
          </a:bodyPr>
          <a:lstStyle/>
          <a:p>
            <a:pPr marL="0" marR="0" lvl="0" indent="0" algn="l" rtl="0">
              <a:lnSpc>
                <a:spcPct val="104000"/>
              </a:lnSpc>
              <a:spcBef>
                <a:spcPts val="0"/>
              </a:spcBef>
              <a:spcAft>
                <a:spcPts val="0"/>
              </a:spcAft>
              <a:buNone/>
            </a:pPr>
            <a:r>
              <a:rPr lang="en-US" sz="5400">
                <a:solidFill>
                  <a:srgbClr val="00B0F0"/>
                </a:solidFill>
                <a:latin typeface="Arimo"/>
                <a:ea typeface="Arimo"/>
                <a:cs typeface="Arimo"/>
                <a:sym typeface="Arimo"/>
              </a:rPr>
              <a:t>감사합니다 </a:t>
            </a:r>
            <a:r>
              <a:rPr lang="en-US" sz="5400">
                <a:solidFill>
                  <a:srgbClr val="000000"/>
                </a:solidFill>
                <a:latin typeface="Arimo"/>
                <a:ea typeface="Arimo"/>
                <a:cs typeface="Arimo"/>
                <a:sym typeface="Arimo"/>
              </a:rPr>
              <a:t>Thank you.</a:t>
            </a:r>
            <a:endParaRPr/>
          </a:p>
        </p:txBody>
      </p:sp>
      <p:sp>
        <p:nvSpPr>
          <p:cNvPr id="518" name="Google Shape;518;p33"/>
          <p:cNvSpPr txBox="1"/>
          <p:nvPr/>
        </p:nvSpPr>
        <p:spPr>
          <a:xfrm>
            <a:off x="2383157" y="3526875"/>
            <a:ext cx="3493200" cy="1317600"/>
          </a:xfrm>
          <a:prstGeom prst="rect">
            <a:avLst/>
          </a:prstGeom>
          <a:noFill/>
          <a:ln>
            <a:noFill/>
          </a:ln>
        </p:spPr>
        <p:txBody>
          <a:bodyPr spcFirstLastPara="1" wrap="square" lIns="0" tIns="0" rIns="0" bIns="0" anchor="t" anchorCtr="0">
            <a:spAutoFit/>
          </a:bodyPr>
          <a:lstStyle/>
          <a:p>
            <a:pPr marL="0" marR="0" lvl="0" indent="0" algn="l" rtl="0">
              <a:lnSpc>
                <a:spcPct val="109085"/>
              </a:lnSpc>
              <a:spcBef>
                <a:spcPts val="0"/>
              </a:spcBef>
              <a:spcAft>
                <a:spcPts val="0"/>
              </a:spcAft>
              <a:buNone/>
            </a:pPr>
            <a:r>
              <a:rPr lang="en-US" sz="1596">
                <a:latin typeface="Open Sans"/>
                <a:ea typeface="Open Sans"/>
                <a:cs typeface="Open Sans"/>
                <a:sym typeface="Open Sans"/>
              </a:rPr>
              <a:t>More Information</a:t>
            </a:r>
            <a:endParaRPr sz="1596">
              <a:latin typeface="Open Sans"/>
              <a:ea typeface="Open Sans"/>
              <a:cs typeface="Open Sans"/>
              <a:sym typeface="Open Sans"/>
            </a:endParaRPr>
          </a:p>
          <a:p>
            <a:pPr marL="0" marR="0" lvl="0" indent="0" algn="l" rtl="0">
              <a:lnSpc>
                <a:spcPct val="109085"/>
              </a:lnSpc>
              <a:spcBef>
                <a:spcPts val="0"/>
              </a:spcBef>
              <a:spcAft>
                <a:spcPts val="0"/>
              </a:spcAft>
              <a:buNone/>
            </a:pPr>
            <a:endParaRPr sz="1596">
              <a:latin typeface="Open Sans"/>
              <a:ea typeface="Open Sans"/>
              <a:cs typeface="Open Sans"/>
              <a:sym typeface="Open Sans"/>
            </a:endParaRPr>
          </a:p>
          <a:p>
            <a:pPr marL="0" lvl="0" indent="0" algn="l" rtl="0">
              <a:lnSpc>
                <a:spcPct val="109085"/>
              </a:lnSpc>
              <a:spcBef>
                <a:spcPts val="0"/>
              </a:spcBef>
              <a:spcAft>
                <a:spcPts val="0"/>
              </a:spcAft>
              <a:buNone/>
            </a:pPr>
            <a:r>
              <a:rPr lang="en-US" sz="1596">
                <a:solidFill>
                  <a:schemeClr val="dk1"/>
                </a:solidFill>
                <a:latin typeface="Open Sans"/>
                <a:ea typeface="Open Sans"/>
                <a:cs typeface="Open Sans"/>
                <a:sym typeface="Open Sans"/>
              </a:rPr>
              <a:t>koreacryo.com </a:t>
            </a:r>
            <a:endParaRPr sz="1596">
              <a:solidFill>
                <a:schemeClr val="dk1"/>
              </a:solidFill>
              <a:latin typeface="Open Sans"/>
              <a:ea typeface="Open Sans"/>
              <a:cs typeface="Open Sans"/>
              <a:sym typeface="Open Sans"/>
            </a:endParaRPr>
          </a:p>
          <a:p>
            <a:pPr marL="0" lvl="0" indent="0" algn="l" rtl="0">
              <a:lnSpc>
                <a:spcPct val="109085"/>
              </a:lnSpc>
              <a:spcBef>
                <a:spcPts val="0"/>
              </a:spcBef>
              <a:spcAft>
                <a:spcPts val="0"/>
              </a:spcAft>
              <a:buClr>
                <a:schemeClr val="dk1"/>
              </a:buClr>
              <a:buFont typeface="Arial"/>
              <a:buNone/>
            </a:pPr>
            <a:r>
              <a:rPr lang="en-US" sz="1596">
                <a:solidFill>
                  <a:schemeClr val="dk1"/>
                </a:solidFill>
                <a:latin typeface="Open Sans"/>
                <a:ea typeface="Open Sans"/>
                <a:cs typeface="Open Sans"/>
                <a:sym typeface="Open Sans"/>
              </a:rPr>
              <a:t>+8231-737-8171 chrispark@koreacryo.com</a:t>
            </a:r>
            <a:endParaRPr sz="1596">
              <a:latin typeface="Open Sans"/>
              <a:ea typeface="Open Sans"/>
              <a:cs typeface="Open Sans"/>
              <a:sym typeface="Open Sans"/>
            </a:endParaRPr>
          </a:p>
        </p:txBody>
      </p:sp>
      <p:sp>
        <p:nvSpPr>
          <p:cNvPr id="520" name="Google Shape;520;p33"/>
          <p:cNvSpPr txBox="1"/>
          <p:nvPr/>
        </p:nvSpPr>
        <p:spPr>
          <a:xfrm>
            <a:off x="6714696" y="287950"/>
            <a:ext cx="2027301"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A8A8A8"/>
                </a:solidFill>
                <a:latin typeface="Open Sans"/>
                <a:ea typeface="Open Sans"/>
                <a:cs typeface="Open Sans"/>
                <a:sym typeface="Open Sans"/>
              </a:rPr>
              <a:t>korea</a:t>
            </a:r>
            <a:r>
              <a:rPr lang="en-US" sz="1596">
                <a:solidFill>
                  <a:srgbClr val="000000"/>
                </a:solidFill>
                <a:latin typeface="Open Sans"/>
                <a:ea typeface="Open Sans"/>
                <a:cs typeface="Open Sans"/>
                <a:sym typeface="Open Sans"/>
              </a:rPr>
              <a:t> </a:t>
            </a:r>
            <a:r>
              <a:rPr lang="en-US" sz="1596">
                <a:solidFill>
                  <a:srgbClr val="00B0F0"/>
                </a:solidFill>
                <a:latin typeface="Open Sans"/>
                <a:ea typeface="Open Sans"/>
                <a:cs typeface="Open Sans"/>
                <a:sym typeface="Open Sans"/>
              </a:rPr>
              <a:t>cryogenics co., </a:t>
            </a:r>
            <a:endParaRPr/>
          </a:p>
        </p:txBody>
      </p:sp>
      <p:sp>
        <p:nvSpPr>
          <p:cNvPr id="521" name="Google Shape;521;p33"/>
          <p:cNvSpPr txBox="1"/>
          <p:nvPr/>
        </p:nvSpPr>
        <p:spPr>
          <a:xfrm>
            <a:off x="8724748" y="287950"/>
            <a:ext cx="289674" cy="269424"/>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1596">
                <a:solidFill>
                  <a:srgbClr val="00B0F0"/>
                </a:solidFill>
                <a:latin typeface="Open Sans"/>
                <a:ea typeface="Open Sans"/>
                <a:cs typeface="Open Sans"/>
                <a:sym typeface="Open Sans"/>
              </a:rPr>
              <a:t>ltd.</a:t>
            </a:r>
            <a:endParaRPr/>
          </a:p>
        </p:txBody>
      </p:sp>
      <p:sp>
        <p:nvSpPr>
          <p:cNvPr id="522" name="Google Shape;522;p33"/>
          <p:cNvSpPr txBox="1"/>
          <p:nvPr/>
        </p:nvSpPr>
        <p:spPr>
          <a:xfrm>
            <a:off x="384591" y="279578"/>
            <a:ext cx="1865376" cy="3200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a:solidFill>
                  <a:srgbClr val="00B0F0"/>
                </a:solidFill>
                <a:latin typeface="Arimo"/>
                <a:ea typeface="Arimo"/>
                <a:cs typeface="Arimo"/>
                <a:sym typeface="Arimo"/>
              </a:rPr>
              <a:t>한국초저온용기㈜</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4"/>
          <p:cNvSpPr/>
          <p:nvPr/>
        </p:nvSpPr>
        <p:spPr>
          <a:xfrm>
            <a:off x="293151" y="5550960"/>
            <a:ext cx="1807912" cy="899503"/>
          </a:xfrm>
          <a:custGeom>
            <a:avLst/>
            <a:gdLst/>
            <a:ahLst/>
            <a:cxnLst/>
            <a:rect l="l" t="t" r="r" b="b"/>
            <a:pathLst>
              <a:path w="1807912" h="899503" extrusionOk="0">
                <a:moveTo>
                  <a:pt x="0" y="0"/>
                </a:moveTo>
                <a:lnTo>
                  <a:pt x="1807912" y="0"/>
                </a:lnTo>
                <a:lnTo>
                  <a:pt x="1807912" y="899503"/>
                </a:lnTo>
                <a:lnTo>
                  <a:pt x="0" y="89950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4" descr="대통령표창.JPG"/>
          <p:cNvSpPr/>
          <p:nvPr/>
        </p:nvSpPr>
        <p:spPr>
          <a:xfrm>
            <a:off x="2492471" y="1954705"/>
            <a:ext cx="2473452" cy="3323844"/>
          </a:xfrm>
          <a:custGeom>
            <a:avLst/>
            <a:gdLst/>
            <a:ahLst/>
            <a:cxnLst/>
            <a:rect l="l" t="t" r="r" b="b"/>
            <a:pathLst>
              <a:path w="2473452" h="3323844" extrusionOk="0">
                <a:moveTo>
                  <a:pt x="0" y="0"/>
                </a:moveTo>
                <a:lnTo>
                  <a:pt x="2473452" y="0"/>
                </a:lnTo>
                <a:lnTo>
                  <a:pt x="2473452" y="3323844"/>
                </a:lnTo>
                <a:lnTo>
                  <a:pt x="0" y="3323844"/>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4" descr="IMG_6569.JPG"/>
          <p:cNvSpPr/>
          <p:nvPr/>
        </p:nvSpPr>
        <p:spPr>
          <a:xfrm>
            <a:off x="5156423" y="1954705"/>
            <a:ext cx="4782312" cy="3253740"/>
          </a:xfrm>
          <a:custGeom>
            <a:avLst/>
            <a:gdLst/>
            <a:ahLst/>
            <a:cxnLst/>
            <a:rect l="l" t="t" r="r" b="b"/>
            <a:pathLst>
              <a:path w="4782312" h="3253740" extrusionOk="0">
                <a:moveTo>
                  <a:pt x="0" y="0"/>
                </a:moveTo>
                <a:lnTo>
                  <a:pt x="4782312" y="0"/>
                </a:lnTo>
                <a:lnTo>
                  <a:pt x="4782312" y="3253740"/>
                </a:lnTo>
                <a:lnTo>
                  <a:pt x="0" y="325374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4"/>
          <p:cNvSpPr txBox="1"/>
          <p:nvPr/>
        </p:nvSpPr>
        <p:spPr>
          <a:xfrm>
            <a:off x="340071" y="280988"/>
            <a:ext cx="1579200" cy="11319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History</a:t>
            </a:r>
            <a:endParaRPr/>
          </a:p>
        </p:txBody>
      </p:sp>
      <p:sp>
        <p:nvSpPr>
          <p:cNvPr id="164" name="Google Shape;164;p4"/>
          <p:cNvSpPr txBox="1"/>
          <p:nvPr/>
        </p:nvSpPr>
        <p:spPr>
          <a:xfrm>
            <a:off x="2633425" y="1420250"/>
            <a:ext cx="7446300" cy="322500"/>
          </a:xfrm>
          <a:prstGeom prst="rect">
            <a:avLst/>
          </a:prstGeom>
          <a:noFill/>
          <a:ln>
            <a:noFill/>
          </a:ln>
        </p:spPr>
        <p:txBody>
          <a:bodyPr spcFirstLastPara="1" wrap="square" lIns="0" tIns="0" rIns="0" bIns="0" anchor="t" anchorCtr="0">
            <a:spAutoFit/>
          </a:bodyPr>
          <a:lstStyle/>
          <a:p>
            <a:pPr marL="0" marR="0" lvl="0" indent="0" algn="l" rtl="0">
              <a:lnSpc>
                <a:spcPct val="139974"/>
              </a:lnSpc>
              <a:spcBef>
                <a:spcPts val="0"/>
              </a:spcBef>
              <a:spcAft>
                <a:spcPts val="0"/>
              </a:spcAft>
              <a:buNone/>
            </a:pPr>
            <a:r>
              <a:rPr lang="en-US" sz="2096" b="1">
                <a:solidFill>
                  <a:srgbClr val="000000"/>
                </a:solidFill>
                <a:latin typeface="Open Sans"/>
                <a:ea typeface="Open Sans"/>
                <a:cs typeface="Open Sans"/>
                <a:sym typeface="Open Sans"/>
              </a:rPr>
              <a:t>Acquired Presidential Award </a:t>
            </a:r>
            <a:r>
              <a:rPr lang="en-US" sz="2096" b="1">
                <a:latin typeface="Open Sans"/>
                <a:ea typeface="Open Sans"/>
                <a:cs typeface="Open Sans"/>
                <a:sym typeface="Open Sans"/>
              </a:rPr>
              <a:t>in </a:t>
            </a:r>
            <a:r>
              <a:rPr lang="en-US" sz="2096" b="1">
                <a:solidFill>
                  <a:srgbClr val="000000"/>
                </a:solidFill>
                <a:latin typeface="Open Sans"/>
                <a:ea typeface="Open Sans"/>
                <a:cs typeface="Open Sans"/>
                <a:sym typeface="Open Sans"/>
              </a:rPr>
              <a:t>2005 for Gas Safety </a:t>
            </a:r>
            <a:endParaRPr sz="19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descr="텍스트, 스크린샷, 폰트, 문서이(가) 표시된 사진  자동 생성된 설명"/>
          <p:cNvSpPr/>
          <p:nvPr/>
        </p:nvSpPr>
        <p:spPr>
          <a:xfrm>
            <a:off x="2349083" y="1735846"/>
            <a:ext cx="3234299" cy="4574581"/>
          </a:xfrm>
          <a:custGeom>
            <a:avLst/>
            <a:gdLst/>
            <a:ahLst/>
            <a:cxnLst/>
            <a:rect l="l" t="t" r="r" b="b"/>
            <a:pathLst>
              <a:path w="3234299" h="4574581" extrusionOk="0">
                <a:moveTo>
                  <a:pt x="0" y="0"/>
                </a:moveTo>
                <a:lnTo>
                  <a:pt x="3234299" y="0"/>
                </a:lnTo>
                <a:lnTo>
                  <a:pt x="3234299" y="4574581"/>
                </a:lnTo>
                <a:lnTo>
                  <a:pt x="0" y="457458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5"/>
          <p:cNvSpPr/>
          <p:nvPr/>
        </p:nvSpPr>
        <p:spPr>
          <a:xfrm>
            <a:off x="6854865" y="1480461"/>
            <a:ext cx="3826516" cy="5083131"/>
          </a:xfrm>
          <a:custGeom>
            <a:avLst/>
            <a:gdLst/>
            <a:ahLst/>
            <a:cxnLst/>
            <a:rect l="l" t="t" r="r" b="b"/>
            <a:pathLst>
              <a:path w="3826516" h="5083131" extrusionOk="0">
                <a:moveTo>
                  <a:pt x="0" y="0"/>
                </a:moveTo>
                <a:lnTo>
                  <a:pt x="3826516" y="0"/>
                </a:lnTo>
                <a:lnTo>
                  <a:pt x="3826516" y="5083131"/>
                </a:lnTo>
                <a:lnTo>
                  <a:pt x="0" y="508313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5"/>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5"/>
          <p:cNvSpPr/>
          <p:nvPr/>
        </p:nvSpPr>
        <p:spPr>
          <a:xfrm>
            <a:off x="293151" y="5550960"/>
            <a:ext cx="1807912" cy="899503"/>
          </a:xfrm>
          <a:custGeom>
            <a:avLst/>
            <a:gdLst/>
            <a:ahLst/>
            <a:cxnLst/>
            <a:rect l="l" t="t" r="r" b="b"/>
            <a:pathLst>
              <a:path w="1807912" h="899503" extrusionOk="0">
                <a:moveTo>
                  <a:pt x="0" y="0"/>
                </a:moveTo>
                <a:lnTo>
                  <a:pt x="1807912" y="0"/>
                </a:lnTo>
                <a:lnTo>
                  <a:pt x="1807912" y="899503"/>
                </a:lnTo>
                <a:lnTo>
                  <a:pt x="0" y="899503"/>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5"/>
          <p:cNvSpPr txBox="1"/>
          <p:nvPr/>
        </p:nvSpPr>
        <p:spPr>
          <a:xfrm>
            <a:off x="340071" y="280988"/>
            <a:ext cx="1579200" cy="11319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Company Profile</a:t>
            </a:r>
            <a:endParaRPr/>
          </a:p>
        </p:txBody>
      </p:sp>
      <p:sp>
        <p:nvSpPr>
          <p:cNvPr id="174" name="Google Shape;174;p5"/>
          <p:cNvSpPr txBox="1"/>
          <p:nvPr/>
        </p:nvSpPr>
        <p:spPr>
          <a:xfrm>
            <a:off x="2492484" y="1376712"/>
            <a:ext cx="3955800" cy="277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a:solidFill>
                  <a:srgbClr val="000000"/>
                </a:solidFill>
                <a:latin typeface="Open Sans"/>
                <a:ea typeface="Open Sans"/>
                <a:cs typeface="Open Sans"/>
                <a:sym typeface="Open Sans"/>
              </a:rPr>
              <a:t>Business Registration Certificate</a:t>
            </a:r>
            <a:endParaRPr/>
          </a:p>
        </p:txBody>
      </p:sp>
      <p:sp>
        <p:nvSpPr>
          <p:cNvPr id="175" name="Google Shape;175;p5"/>
          <p:cNvSpPr txBox="1"/>
          <p:nvPr/>
        </p:nvSpPr>
        <p:spPr>
          <a:xfrm>
            <a:off x="7083268" y="1376712"/>
            <a:ext cx="5201400" cy="277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a:solidFill>
                  <a:srgbClr val="000000"/>
                </a:solidFill>
                <a:latin typeface="Open Sans"/>
                <a:ea typeface="Open Sans"/>
                <a:cs typeface="Open Sans"/>
                <a:sym typeface="Open Sans"/>
              </a:rPr>
              <a:t>Construction Business Registration Certificate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6"/>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6"/>
          <p:cNvSpPr/>
          <p:nvPr/>
        </p:nvSpPr>
        <p:spPr>
          <a:xfrm>
            <a:off x="2101086" y="1241229"/>
            <a:ext cx="3822783" cy="5411819"/>
          </a:xfrm>
          <a:custGeom>
            <a:avLst/>
            <a:gdLst/>
            <a:ahLst/>
            <a:cxnLst/>
            <a:rect l="l" t="t" r="r" b="b"/>
            <a:pathLst>
              <a:path w="3822783" h="5411819" extrusionOk="0">
                <a:moveTo>
                  <a:pt x="0" y="0"/>
                </a:moveTo>
                <a:lnTo>
                  <a:pt x="3822782" y="0"/>
                </a:lnTo>
                <a:lnTo>
                  <a:pt x="3822782" y="5411819"/>
                </a:lnTo>
                <a:lnTo>
                  <a:pt x="0" y="541181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6"/>
          <p:cNvSpPr/>
          <p:nvPr/>
        </p:nvSpPr>
        <p:spPr>
          <a:xfrm>
            <a:off x="293151" y="5550960"/>
            <a:ext cx="1807912" cy="899503"/>
          </a:xfrm>
          <a:custGeom>
            <a:avLst/>
            <a:gdLst/>
            <a:ahLst/>
            <a:cxnLst/>
            <a:rect l="l" t="t" r="r" b="b"/>
            <a:pathLst>
              <a:path w="1807912" h="899503" extrusionOk="0">
                <a:moveTo>
                  <a:pt x="0" y="0"/>
                </a:moveTo>
                <a:lnTo>
                  <a:pt x="1807912" y="0"/>
                </a:lnTo>
                <a:lnTo>
                  <a:pt x="1807912" y="899503"/>
                </a:lnTo>
                <a:lnTo>
                  <a:pt x="0" y="89950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6"/>
          <p:cNvSpPr/>
          <p:nvPr/>
        </p:nvSpPr>
        <p:spPr>
          <a:xfrm>
            <a:off x="6790243" y="1703363"/>
            <a:ext cx="3495208" cy="4718961"/>
          </a:xfrm>
          <a:custGeom>
            <a:avLst/>
            <a:gdLst/>
            <a:ahLst/>
            <a:cxnLst/>
            <a:rect l="l" t="t" r="r" b="b"/>
            <a:pathLst>
              <a:path w="3495208" h="4718961" extrusionOk="0">
                <a:moveTo>
                  <a:pt x="0" y="0"/>
                </a:moveTo>
                <a:lnTo>
                  <a:pt x="3495209" y="0"/>
                </a:lnTo>
                <a:lnTo>
                  <a:pt x="3495209" y="4718961"/>
                </a:lnTo>
                <a:lnTo>
                  <a:pt x="0" y="471896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6"/>
          <p:cNvSpPr txBox="1"/>
          <p:nvPr/>
        </p:nvSpPr>
        <p:spPr>
          <a:xfrm>
            <a:off x="340071" y="280988"/>
            <a:ext cx="1579200" cy="11319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Company Profile</a:t>
            </a:r>
            <a:endParaRPr/>
          </a:p>
        </p:txBody>
      </p:sp>
      <p:sp>
        <p:nvSpPr>
          <p:cNvPr id="185" name="Google Shape;185;p6"/>
          <p:cNvSpPr txBox="1"/>
          <p:nvPr/>
        </p:nvSpPr>
        <p:spPr>
          <a:xfrm>
            <a:off x="2455283" y="874231"/>
            <a:ext cx="3179400" cy="942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a:solidFill>
                  <a:srgbClr val="000000"/>
                </a:solidFill>
                <a:latin typeface="Open Sans"/>
                <a:ea typeface="Open Sans"/>
                <a:cs typeface="Open Sans"/>
                <a:sym typeface="Open Sans"/>
              </a:rPr>
              <a:t>Specific Equipment Manufacturing Registration Certificate</a:t>
            </a:r>
            <a:endParaRPr/>
          </a:p>
        </p:txBody>
      </p:sp>
      <p:sp>
        <p:nvSpPr>
          <p:cNvPr id="186" name="Google Shape;186;p6"/>
          <p:cNvSpPr txBox="1"/>
          <p:nvPr/>
        </p:nvSpPr>
        <p:spPr>
          <a:xfrm>
            <a:off x="6519286" y="836131"/>
            <a:ext cx="3863100" cy="665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a:solidFill>
                  <a:srgbClr val="000000"/>
                </a:solidFill>
                <a:latin typeface="Open Sans"/>
                <a:ea typeface="Open Sans"/>
                <a:cs typeface="Open Sans"/>
                <a:sym typeface="Open Sans"/>
              </a:rPr>
              <a:t>High Pressure Gas Sales Business License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
          <p:cNvSpPr/>
          <p:nvPr/>
        </p:nvSpPr>
        <p:spPr>
          <a:xfrm>
            <a:off x="2421236" y="1550127"/>
            <a:ext cx="3119723" cy="4453842"/>
          </a:xfrm>
          <a:custGeom>
            <a:avLst/>
            <a:gdLst/>
            <a:ahLst/>
            <a:cxnLst/>
            <a:rect l="l" t="t" r="r" b="b"/>
            <a:pathLst>
              <a:path w="3119723" h="4453842" extrusionOk="0">
                <a:moveTo>
                  <a:pt x="0" y="0"/>
                </a:moveTo>
                <a:lnTo>
                  <a:pt x="3119724" y="0"/>
                </a:lnTo>
                <a:lnTo>
                  <a:pt x="3119724" y="4453842"/>
                </a:lnTo>
                <a:lnTo>
                  <a:pt x="0" y="445384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7"/>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7"/>
          <p:cNvSpPr/>
          <p:nvPr/>
        </p:nvSpPr>
        <p:spPr>
          <a:xfrm>
            <a:off x="293151" y="5550960"/>
            <a:ext cx="1807912" cy="899503"/>
          </a:xfrm>
          <a:custGeom>
            <a:avLst/>
            <a:gdLst/>
            <a:ahLst/>
            <a:cxnLst/>
            <a:rect l="l" t="t" r="r" b="b"/>
            <a:pathLst>
              <a:path w="1807912" h="899503" extrusionOk="0">
                <a:moveTo>
                  <a:pt x="0" y="0"/>
                </a:moveTo>
                <a:lnTo>
                  <a:pt x="1807912" y="0"/>
                </a:lnTo>
                <a:lnTo>
                  <a:pt x="1807912" y="899503"/>
                </a:lnTo>
                <a:lnTo>
                  <a:pt x="0" y="89950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4" name="Google Shape;194;p7"/>
          <p:cNvGrpSpPr/>
          <p:nvPr/>
        </p:nvGrpSpPr>
        <p:grpSpPr>
          <a:xfrm>
            <a:off x="2433480" y="1148820"/>
            <a:ext cx="7846187" cy="391160"/>
            <a:chOff x="63500" y="63500"/>
            <a:chExt cx="7846187" cy="391160"/>
          </a:xfrm>
        </p:grpSpPr>
        <p:sp>
          <p:nvSpPr>
            <p:cNvPr id="195" name="Google Shape;195;p7"/>
            <p:cNvSpPr/>
            <p:nvPr/>
          </p:nvSpPr>
          <p:spPr>
            <a:xfrm>
              <a:off x="3980180" y="63500"/>
              <a:ext cx="12700" cy="391160"/>
            </a:xfrm>
            <a:custGeom>
              <a:avLst/>
              <a:gdLst/>
              <a:ahLst/>
              <a:cxnLst/>
              <a:rect l="l" t="t" r="r" b="b"/>
              <a:pathLst>
                <a:path w="12700" h="391160" extrusionOk="0">
                  <a:moveTo>
                    <a:pt x="12700" y="0"/>
                  </a:moveTo>
                  <a:lnTo>
                    <a:pt x="12700" y="391160"/>
                  </a:lnTo>
                  <a:lnTo>
                    <a:pt x="0" y="39116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7"/>
            <p:cNvSpPr/>
            <p:nvPr/>
          </p:nvSpPr>
          <p:spPr>
            <a:xfrm>
              <a:off x="63500" y="63500"/>
              <a:ext cx="12700" cy="391160"/>
            </a:xfrm>
            <a:custGeom>
              <a:avLst/>
              <a:gdLst/>
              <a:ahLst/>
              <a:cxnLst/>
              <a:rect l="l" t="t" r="r" b="b"/>
              <a:pathLst>
                <a:path w="12700" h="391160" extrusionOk="0">
                  <a:moveTo>
                    <a:pt x="12700" y="0"/>
                  </a:moveTo>
                  <a:lnTo>
                    <a:pt x="12700" y="391160"/>
                  </a:lnTo>
                  <a:lnTo>
                    <a:pt x="0" y="39116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7"/>
            <p:cNvSpPr/>
            <p:nvPr/>
          </p:nvSpPr>
          <p:spPr>
            <a:xfrm>
              <a:off x="7896987" y="63500"/>
              <a:ext cx="12700" cy="391160"/>
            </a:xfrm>
            <a:custGeom>
              <a:avLst/>
              <a:gdLst/>
              <a:ahLst/>
              <a:cxnLst/>
              <a:rect l="l" t="t" r="r" b="b"/>
              <a:pathLst>
                <a:path w="12700" h="391160" extrusionOk="0">
                  <a:moveTo>
                    <a:pt x="12700" y="0"/>
                  </a:moveTo>
                  <a:lnTo>
                    <a:pt x="12700" y="391160"/>
                  </a:lnTo>
                  <a:lnTo>
                    <a:pt x="0" y="39116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7"/>
            <p:cNvSpPr/>
            <p:nvPr/>
          </p:nvSpPr>
          <p:spPr>
            <a:xfrm>
              <a:off x="63500" y="63500"/>
              <a:ext cx="7846187" cy="12700"/>
            </a:xfrm>
            <a:custGeom>
              <a:avLst/>
              <a:gdLst/>
              <a:ahLst/>
              <a:cxnLst/>
              <a:rect l="l" t="t" r="r" b="b"/>
              <a:pathLst>
                <a:path w="7846187" h="12700" extrusionOk="0">
                  <a:moveTo>
                    <a:pt x="0" y="0"/>
                  </a:moveTo>
                  <a:lnTo>
                    <a:pt x="7846187" y="0"/>
                  </a:lnTo>
                  <a:lnTo>
                    <a:pt x="7846187" y="12700"/>
                  </a:lnTo>
                  <a:lnTo>
                    <a:pt x="0" y="127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7"/>
            <p:cNvSpPr/>
            <p:nvPr/>
          </p:nvSpPr>
          <p:spPr>
            <a:xfrm>
              <a:off x="63500" y="416560"/>
              <a:ext cx="7846187" cy="38100"/>
            </a:xfrm>
            <a:custGeom>
              <a:avLst/>
              <a:gdLst/>
              <a:ahLst/>
              <a:cxnLst/>
              <a:rect l="l" t="t" r="r" b="b"/>
              <a:pathLst>
                <a:path w="7846187" h="38100" extrusionOk="0">
                  <a:moveTo>
                    <a:pt x="0" y="0"/>
                  </a:moveTo>
                  <a:lnTo>
                    <a:pt x="7846187" y="0"/>
                  </a:lnTo>
                  <a:lnTo>
                    <a:pt x="7846187" y="38100"/>
                  </a:lnTo>
                  <a:lnTo>
                    <a:pt x="0" y="381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0" name="Google Shape;200;p7"/>
          <p:cNvSpPr/>
          <p:nvPr/>
        </p:nvSpPr>
        <p:spPr>
          <a:xfrm>
            <a:off x="7135197" y="1550127"/>
            <a:ext cx="3160500" cy="4453842"/>
          </a:xfrm>
          <a:custGeom>
            <a:avLst/>
            <a:gdLst/>
            <a:ahLst/>
            <a:cxnLst/>
            <a:rect l="l" t="t" r="r" b="b"/>
            <a:pathLst>
              <a:path w="3160500" h="4453842" extrusionOk="0">
                <a:moveTo>
                  <a:pt x="0" y="0"/>
                </a:moveTo>
                <a:lnTo>
                  <a:pt x="3160500" y="0"/>
                </a:lnTo>
                <a:lnTo>
                  <a:pt x="3160500" y="4453842"/>
                </a:lnTo>
                <a:lnTo>
                  <a:pt x="0" y="445384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7"/>
          <p:cNvSpPr txBox="1"/>
          <p:nvPr/>
        </p:nvSpPr>
        <p:spPr>
          <a:xfrm>
            <a:off x="340071" y="280988"/>
            <a:ext cx="1579200" cy="11319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Company Profile</a:t>
            </a:r>
            <a:endParaRPr/>
          </a:p>
        </p:txBody>
      </p:sp>
      <p:sp>
        <p:nvSpPr>
          <p:cNvPr id="202" name="Google Shape;202;p7"/>
          <p:cNvSpPr txBox="1"/>
          <p:nvPr/>
        </p:nvSpPr>
        <p:spPr>
          <a:xfrm>
            <a:off x="2620048" y="1205800"/>
            <a:ext cx="2434200" cy="277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a:solidFill>
                  <a:srgbClr val="000000"/>
                </a:solidFill>
                <a:latin typeface="Open Sans"/>
                <a:ea typeface="Open Sans"/>
                <a:cs typeface="Open Sans"/>
                <a:sym typeface="Open Sans"/>
              </a:rPr>
              <a:t>Certificate of GMP </a:t>
            </a:r>
            <a:endParaRPr/>
          </a:p>
        </p:txBody>
      </p:sp>
      <p:sp>
        <p:nvSpPr>
          <p:cNvPr id="203" name="Google Shape;203;p7"/>
          <p:cNvSpPr txBox="1"/>
          <p:nvPr/>
        </p:nvSpPr>
        <p:spPr>
          <a:xfrm>
            <a:off x="7246747" y="1205801"/>
            <a:ext cx="3385800" cy="277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a:solidFill>
                  <a:srgbClr val="000000"/>
                </a:solidFill>
                <a:latin typeface="Open Sans"/>
                <a:ea typeface="Open Sans"/>
                <a:cs typeface="Open Sans"/>
                <a:sym typeface="Open Sans"/>
              </a:rPr>
              <a:t>KS Q ISO 9001:2009</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8"/>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8"/>
          <p:cNvSpPr/>
          <p:nvPr/>
        </p:nvSpPr>
        <p:spPr>
          <a:xfrm>
            <a:off x="293151" y="5550960"/>
            <a:ext cx="1807912" cy="899503"/>
          </a:xfrm>
          <a:custGeom>
            <a:avLst/>
            <a:gdLst/>
            <a:ahLst/>
            <a:cxnLst/>
            <a:rect l="l" t="t" r="r" b="b"/>
            <a:pathLst>
              <a:path w="1807912" h="899503" extrusionOk="0">
                <a:moveTo>
                  <a:pt x="0" y="0"/>
                </a:moveTo>
                <a:lnTo>
                  <a:pt x="1807912" y="0"/>
                </a:lnTo>
                <a:lnTo>
                  <a:pt x="1807912" y="899503"/>
                </a:lnTo>
                <a:lnTo>
                  <a:pt x="0" y="89950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8"/>
          <p:cNvSpPr txBox="1"/>
          <p:nvPr/>
        </p:nvSpPr>
        <p:spPr>
          <a:xfrm>
            <a:off x="340071" y="280988"/>
            <a:ext cx="1579200" cy="14271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 </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Areas of Business</a:t>
            </a:r>
            <a:endParaRPr/>
          </a:p>
        </p:txBody>
      </p:sp>
      <p:sp>
        <p:nvSpPr>
          <p:cNvPr id="211" name="Google Shape;211;p8"/>
          <p:cNvSpPr txBox="1"/>
          <p:nvPr/>
        </p:nvSpPr>
        <p:spPr>
          <a:xfrm>
            <a:off x="2509299" y="722110"/>
            <a:ext cx="5196000" cy="1465500"/>
          </a:xfrm>
          <a:prstGeom prst="rect">
            <a:avLst/>
          </a:prstGeom>
          <a:noFill/>
          <a:ln>
            <a:noFill/>
          </a:ln>
        </p:spPr>
        <p:txBody>
          <a:bodyPr spcFirstLastPara="1" wrap="square" lIns="0" tIns="0" rIns="0" bIns="0" anchor="t" anchorCtr="0">
            <a:spAutoFit/>
          </a:bodyPr>
          <a:lstStyle/>
          <a:p>
            <a:pPr marL="0" marR="0" lvl="0" indent="0" algn="l" rtl="0">
              <a:lnSpc>
                <a:spcPct val="139979"/>
              </a:lnSpc>
              <a:spcBef>
                <a:spcPts val="0"/>
              </a:spcBef>
              <a:spcAft>
                <a:spcPts val="0"/>
              </a:spcAft>
              <a:buNone/>
            </a:pPr>
            <a:r>
              <a:rPr lang="en-US" sz="4800">
                <a:solidFill>
                  <a:srgbClr val="00B0F0"/>
                </a:solidFill>
                <a:latin typeface="Open Sans"/>
                <a:ea typeface="Open Sans"/>
                <a:cs typeface="Open Sans"/>
                <a:sym typeface="Open Sans"/>
              </a:rPr>
              <a:t>1.</a:t>
            </a:r>
            <a:endParaRPr/>
          </a:p>
          <a:p>
            <a:pPr marL="0" marR="0" lvl="0" indent="0" algn="l" rtl="0">
              <a:lnSpc>
                <a:spcPct val="50000"/>
              </a:lnSpc>
              <a:spcBef>
                <a:spcPts val="0"/>
              </a:spcBef>
              <a:spcAft>
                <a:spcPts val="0"/>
              </a:spcAft>
              <a:buNone/>
            </a:pPr>
            <a:r>
              <a:rPr lang="en-US" sz="3204">
                <a:solidFill>
                  <a:srgbClr val="000000"/>
                </a:solidFill>
                <a:latin typeface="Open Sans"/>
                <a:ea typeface="Open Sans"/>
                <a:cs typeface="Open Sans"/>
                <a:sym typeface="Open Sans"/>
              </a:rPr>
              <a:t>Cryogenics</a:t>
            </a:r>
            <a:endParaRPr/>
          </a:p>
          <a:p>
            <a:pPr marL="0" marR="0" lvl="0" indent="0" algn="l" rtl="0">
              <a:lnSpc>
                <a:spcPct val="119916"/>
              </a:lnSpc>
              <a:spcBef>
                <a:spcPts val="0"/>
              </a:spcBef>
              <a:spcAft>
                <a:spcPts val="0"/>
              </a:spcAft>
              <a:buNone/>
            </a:pPr>
            <a:r>
              <a:rPr lang="en-US" sz="1200">
                <a:solidFill>
                  <a:srgbClr val="595959"/>
                </a:solidFill>
                <a:latin typeface="Open Sans"/>
                <a:ea typeface="Open Sans"/>
                <a:cs typeface="Open Sans"/>
                <a:sym typeface="Open Sans"/>
              </a:rPr>
              <a:t>Liquid Gas Low pressure Cylinders(22psi)</a:t>
            </a:r>
            <a:endParaRPr/>
          </a:p>
        </p:txBody>
      </p:sp>
      <p:sp>
        <p:nvSpPr>
          <p:cNvPr id="212" name="Google Shape;212;p8"/>
          <p:cNvSpPr txBox="1"/>
          <p:nvPr/>
        </p:nvSpPr>
        <p:spPr>
          <a:xfrm>
            <a:off x="2509301" y="3252650"/>
            <a:ext cx="2388900" cy="1686900"/>
          </a:xfrm>
          <a:prstGeom prst="rect">
            <a:avLst/>
          </a:prstGeom>
          <a:noFill/>
          <a:ln>
            <a:noFill/>
          </a:ln>
        </p:spPr>
        <p:txBody>
          <a:bodyPr spcFirstLastPara="1" wrap="square" lIns="0" tIns="0" rIns="0" bIns="0" anchor="t" anchorCtr="0">
            <a:spAutoFit/>
          </a:bodyPr>
          <a:lstStyle/>
          <a:p>
            <a:pPr marL="0" marR="0" lvl="0" indent="0" algn="l" rtl="0">
              <a:lnSpc>
                <a:spcPct val="139979"/>
              </a:lnSpc>
              <a:spcBef>
                <a:spcPts val="0"/>
              </a:spcBef>
              <a:spcAft>
                <a:spcPts val="0"/>
              </a:spcAft>
              <a:buNone/>
            </a:pPr>
            <a:r>
              <a:rPr lang="en-US" sz="4800">
                <a:solidFill>
                  <a:srgbClr val="00B0F0"/>
                </a:solidFill>
                <a:latin typeface="Open Sans"/>
                <a:ea typeface="Open Sans"/>
                <a:cs typeface="Open Sans"/>
                <a:sym typeface="Open Sans"/>
              </a:rPr>
              <a:t>2.</a:t>
            </a:r>
          </a:p>
          <a:p>
            <a:pPr marL="0" marR="0" lvl="0" indent="0" algn="l" rtl="0">
              <a:lnSpc>
                <a:spcPct val="50000"/>
              </a:lnSpc>
              <a:spcBef>
                <a:spcPts val="0"/>
              </a:spcBef>
              <a:spcAft>
                <a:spcPts val="0"/>
              </a:spcAft>
              <a:buNone/>
            </a:pPr>
            <a:r>
              <a:rPr lang="en-US" sz="3204">
                <a:solidFill>
                  <a:srgbClr val="000000"/>
                </a:solidFill>
                <a:latin typeface="Open Sans"/>
                <a:ea typeface="Open Sans"/>
                <a:cs typeface="Open Sans"/>
                <a:sym typeface="Open Sans"/>
              </a:rPr>
              <a:t>CryoScience</a:t>
            </a:r>
          </a:p>
          <a:p>
            <a:pPr marL="0" marR="0" lvl="0" indent="0" algn="l" rtl="0">
              <a:lnSpc>
                <a:spcPct val="119916"/>
              </a:lnSpc>
              <a:spcBef>
                <a:spcPts val="0"/>
              </a:spcBef>
              <a:spcAft>
                <a:spcPts val="0"/>
              </a:spcAft>
              <a:buNone/>
            </a:pPr>
            <a:r>
              <a:rPr lang="en-US" sz="1200">
                <a:solidFill>
                  <a:srgbClr val="595959"/>
                </a:solidFill>
                <a:latin typeface="Open Sans"/>
                <a:ea typeface="Open Sans"/>
                <a:cs typeface="Open Sans"/>
                <a:sym typeface="Open Sans"/>
              </a:rPr>
              <a:t>Cryostorage System Cryogenic Refrigerator &amp; Dewar</a:t>
            </a:r>
          </a:p>
        </p:txBody>
      </p:sp>
      <p:sp>
        <p:nvSpPr>
          <p:cNvPr id="213" name="Google Shape;213;p8"/>
          <p:cNvSpPr txBox="1"/>
          <p:nvPr/>
        </p:nvSpPr>
        <p:spPr>
          <a:xfrm>
            <a:off x="6108678" y="617720"/>
            <a:ext cx="3492300" cy="1104900"/>
          </a:xfrm>
          <a:prstGeom prst="rect">
            <a:avLst/>
          </a:prstGeom>
          <a:noFill/>
          <a:ln>
            <a:noFill/>
          </a:ln>
        </p:spPr>
        <p:txBody>
          <a:bodyPr spcFirstLastPara="1" wrap="square" lIns="0" tIns="0" rIns="0" bIns="0" anchor="t" anchorCtr="0">
            <a:spAutoFit/>
          </a:bodyPr>
          <a:lstStyle/>
          <a:p>
            <a:pPr marL="0" marR="0" lvl="0" indent="0" algn="l" rtl="0">
              <a:lnSpc>
                <a:spcPct val="116187"/>
              </a:lnSpc>
              <a:spcBef>
                <a:spcPts val="0"/>
              </a:spcBef>
              <a:spcAft>
                <a:spcPts val="0"/>
              </a:spcAft>
              <a:buNone/>
            </a:pPr>
            <a:r>
              <a:rPr lang="en-US" sz="4800">
                <a:solidFill>
                  <a:srgbClr val="00B0F0"/>
                </a:solidFill>
                <a:latin typeface="Open Sans"/>
                <a:ea typeface="Open Sans"/>
                <a:cs typeface="Open Sans"/>
                <a:sym typeface="Open Sans"/>
              </a:rPr>
              <a:t>3.</a:t>
            </a:r>
          </a:p>
          <a:p>
            <a:pPr marL="0" marR="0" lvl="0" indent="0" algn="l" rtl="0">
              <a:lnSpc>
                <a:spcPct val="50000"/>
              </a:lnSpc>
              <a:spcBef>
                <a:spcPts val="0"/>
              </a:spcBef>
              <a:spcAft>
                <a:spcPts val="0"/>
              </a:spcAft>
              <a:buNone/>
            </a:pPr>
            <a:r>
              <a:rPr lang="en-US" sz="3204">
                <a:solidFill>
                  <a:srgbClr val="000000"/>
                </a:solidFill>
                <a:latin typeface="Open Sans"/>
                <a:ea typeface="Open Sans"/>
                <a:cs typeface="Open Sans"/>
                <a:sym typeface="Open Sans"/>
              </a:rPr>
              <a:t>Gas Engineering</a:t>
            </a:r>
          </a:p>
        </p:txBody>
      </p:sp>
      <p:sp>
        <p:nvSpPr>
          <p:cNvPr id="215" name="Google Shape;215;p8"/>
          <p:cNvSpPr txBox="1"/>
          <p:nvPr/>
        </p:nvSpPr>
        <p:spPr>
          <a:xfrm>
            <a:off x="6161749" y="3662225"/>
            <a:ext cx="2575500" cy="664200"/>
          </a:xfrm>
          <a:prstGeom prst="rect">
            <a:avLst/>
          </a:prstGeom>
          <a:noFill/>
          <a:ln>
            <a:noFill/>
          </a:ln>
        </p:spPr>
        <p:txBody>
          <a:bodyPr spcFirstLastPara="1" wrap="square" lIns="0" tIns="0" rIns="0" bIns="0" anchor="t" anchorCtr="0">
            <a:spAutoFit/>
          </a:bodyPr>
          <a:lstStyle/>
          <a:p>
            <a:pPr marL="0" marR="0" lvl="0" indent="0" algn="l" rtl="0">
              <a:lnSpc>
                <a:spcPct val="50000"/>
              </a:lnSpc>
              <a:spcBef>
                <a:spcPts val="0"/>
              </a:spcBef>
              <a:spcAft>
                <a:spcPts val="0"/>
              </a:spcAft>
              <a:buNone/>
            </a:pPr>
            <a:r>
              <a:rPr lang="en-US" sz="4800">
                <a:solidFill>
                  <a:srgbClr val="00B0F0"/>
                </a:solidFill>
                <a:latin typeface="Open Sans"/>
                <a:ea typeface="Open Sans"/>
                <a:cs typeface="Open Sans"/>
                <a:sym typeface="Open Sans"/>
              </a:rPr>
              <a:t>4.</a:t>
            </a:r>
            <a:endParaRPr/>
          </a:p>
          <a:p>
            <a:pPr marL="0" marR="0" lvl="0" indent="0" algn="l" rtl="0">
              <a:lnSpc>
                <a:spcPct val="59769"/>
              </a:lnSpc>
              <a:spcBef>
                <a:spcPts val="0"/>
              </a:spcBef>
              <a:spcAft>
                <a:spcPts val="0"/>
              </a:spcAft>
              <a:buNone/>
            </a:pPr>
            <a:r>
              <a:rPr lang="en-US" sz="3204">
                <a:solidFill>
                  <a:srgbClr val="000000"/>
                </a:solidFill>
                <a:latin typeface="Open Sans"/>
                <a:ea typeface="Open Sans"/>
                <a:cs typeface="Open Sans"/>
                <a:sym typeface="Open Sans"/>
              </a:rPr>
              <a:t>Healthcare</a:t>
            </a:r>
            <a:endParaRPr/>
          </a:p>
        </p:txBody>
      </p:sp>
      <p:sp>
        <p:nvSpPr>
          <p:cNvPr id="221" name="Google Shape;221;p8"/>
          <p:cNvSpPr txBox="1"/>
          <p:nvPr/>
        </p:nvSpPr>
        <p:spPr>
          <a:xfrm>
            <a:off x="2509295" y="4913262"/>
            <a:ext cx="1952282" cy="912609"/>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r>
              <a:rPr lang="en-US" sz="1200">
                <a:solidFill>
                  <a:srgbClr val="595959"/>
                </a:solidFill>
                <a:latin typeface="Open Sans"/>
                <a:ea typeface="Open Sans"/>
                <a:cs typeface="Open Sans"/>
                <a:sym typeface="Open Sans"/>
              </a:rPr>
              <a:t>Cryogenic Bulk Storage Tank Cryo</a:t>
            </a:r>
            <a:r>
              <a:rPr lang="en-US" sz="1200">
                <a:solidFill>
                  <a:srgbClr val="000000"/>
                </a:solidFill>
                <a:latin typeface="Open Sans"/>
                <a:ea typeface="Open Sans"/>
                <a:cs typeface="Open Sans"/>
                <a:sym typeface="Open Sans"/>
              </a:rPr>
              <a:t> </a:t>
            </a:r>
            <a:r>
              <a:rPr lang="en-US" sz="1200">
                <a:solidFill>
                  <a:srgbClr val="595959"/>
                </a:solidFill>
                <a:latin typeface="Open Sans"/>
                <a:ea typeface="Open Sans"/>
                <a:cs typeface="Open Sans"/>
                <a:sym typeface="Open Sans"/>
              </a:rPr>
              <a:t>Vial Liquid Helium Containers Liquid Helium Hose &amp; Accessories O2 monitoring System</a:t>
            </a:r>
            <a:endParaRPr/>
          </a:p>
        </p:txBody>
      </p:sp>
      <p:sp>
        <p:nvSpPr>
          <p:cNvPr id="222" name="Google Shape;222;p8"/>
          <p:cNvSpPr txBox="1"/>
          <p:nvPr/>
        </p:nvSpPr>
        <p:spPr>
          <a:xfrm>
            <a:off x="2492470" y="2085942"/>
            <a:ext cx="2696700" cy="1292100"/>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r>
              <a:rPr lang="en-US" sz="1200">
                <a:solidFill>
                  <a:srgbClr val="595959"/>
                </a:solidFill>
                <a:latin typeface="Open Sans"/>
                <a:ea typeface="Open Sans"/>
                <a:cs typeface="Open Sans"/>
                <a:sym typeface="Open Sans"/>
              </a:rPr>
              <a:t>Liquid Gas Medium pressure Cylinders(230psi) Liquid Gas High pressure Cylinders(350psi) Bulk Storage Vessels MicroBulk Solutions Liquefied Hydrogen Tank &amp; Tank Lorry</a:t>
            </a:r>
          </a:p>
        </p:txBody>
      </p:sp>
      <p:sp>
        <p:nvSpPr>
          <p:cNvPr id="223" name="Google Shape;223;p8"/>
          <p:cNvSpPr txBox="1"/>
          <p:nvPr/>
        </p:nvSpPr>
        <p:spPr>
          <a:xfrm>
            <a:off x="6108668" y="1798265"/>
            <a:ext cx="1628400" cy="406200"/>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r>
              <a:rPr lang="en-US" sz="1200">
                <a:solidFill>
                  <a:srgbClr val="595959"/>
                </a:solidFill>
                <a:latin typeface="Open Sans"/>
                <a:ea typeface="Open Sans"/>
                <a:cs typeface="Open Sans"/>
                <a:sym typeface="Open Sans"/>
              </a:rPr>
              <a:t>CO2 water treatment system</a:t>
            </a:r>
          </a:p>
        </p:txBody>
      </p:sp>
      <p:sp>
        <p:nvSpPr>
          <p:cNvPr id="224" name="Google Shape;224;p8"/>
          <p:cNvSpPr txBox="1"/>
          <p:nvPr/>
        </p:nvSpPr>
        <p:spPr>
          <a:xfrm>
            <a:off x="6108668" y="1981145"/>
            <a:ext cx="2002800" cy="406200"/>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r>
              <a:rPr lang="en-US" sz="1200">
                <a:solidFill>
                  <a:srgbClr val="595959"/>
                </a:solidFill>
                <a:latin typeface="Open Sans"/>
                <a:ea typeface="Open Sans"/>
                <a:cs typeface="Open Sans"/>
                <a:sym typeface="Open Sans"/>
              </a:rPr>
              <a:t>Cryogenic liquefied gas flowmeter</a:t>
            </a:r>
          </a:p>
        </p:txBody>
      </p:sp>
      <p:sp>
        <p:nvSpPr>
          <p:cNvPr id="225" name="Google Shape;225;p8"/>
          <p:cNvSpPr txBox="1"/>
          <p:nvPr/>
        </p:nvSpPr>
        <p:spPr>
          <a:xfrm>
            <a:off x="6108668" y="2164025"/>
            <a:ext cx="2081400" cy="627600"/>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r>
              <a:rPr lang="en-US" sz="1200">
                <a:solidFill>
                  <a:srgbClr val="595959"/>
                </a:solidFill>
                <a:latin typeface="Open Sans"/>
                <a:ea typeface="Open Sans"/>
                <a:cs typeface="Open Sans"/>
                <a:sym typeface="Open Sans"/>
              </a:rPr>
              <a:t>Vacuum jacketed pipeline system</a:t>
            </a:r>
          </a:p>
          <a:p>
            <a:pPr marL="0" marR="0" lvl="0" indent="0" algn="l" rtl="0">
              <a:lnSpc>
                <a:spcPct val="119916"/>
              </a:lnSpc>
              <a:spcBef>
                <a:spcPts val="0"/>
              </a:spcBef>
              <a:spcAft>
                <a:spcPts val="0"/>
              </a:spcAft>
              <a:buNone/>
            </a:pPr>
            <a:r>
              <a:rPr lang="en-US" sz="1200">
                <a:solidFill>
                  <a:srgbClr val="595959"/>
                </a:solidFill>
                <a:latin typeface="Open Sans"/>
                <a:ea typeface="Open Sans"/>
                <a:cs typeface="Open Sans"/>
                <a:sym typeface="Open Sans"/>
              </a:rPr>
              <a:t>Engineering gas processing facilities</a:t>
            </a:r>
          </a:p>
        </p:txBody>
      </p:sp>
      <p:sp>
        <p:nvSpPr>
          <p:cNvPr id="226" name="Google Shape;226;p8"/>
          <p:cNvSpPr txBox="1"/>
          <p:nvPr/>
        </p:nvSpPr>
        <p:spPr>
          <a:xfrm>
            <a:off x="6161751" y="4547502"/>
            <a:ext cx="3492360" cy="181089"/>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r>
              <a:rPr lang="en-US" sz="1200">
                <a:solidFill>
                  <a:srgbClr val="595959"/>
                </a:solidFill>
                <a:latin typeface="Open Sans"/>
                <a:ea typeface="Open Sans"/>
                <a:cs typeface="Open Sans"/>
                <a:sym typeface="Open Sans"/>
              </a:rPr>
              <a:t>Portable aluminum Oxygen cylinders for medical &amp; homecare</a:t>
            </a:r>
          </a:p>
        </p:txBody>
      </p:sp>
      <p:sp>
        <p:nvSpPr>
          <p:cNvPr id="227" name="Google Shape;227;p8"/>
          <p:cNvSpPr txBox="1"/>
          <p:nvPr/>
        </p:nvSpPr>
        <p:spPr>
          <a:xfrm>
            <a:off x="6161751" y="4730382"/>
            <a:ext cx="1997383" cy="181089"/>
          </a:xfrm>
          <a:prstGeom prst="rect">
            <a:avLst/>
          </a:prstGeom>
          <a:noFill/>
          <a:ln>
            <a:noFill/>
          </a:ln>
        </p:spPr>
        <p:txBody>
          <a:bodyPr spcFirstLastPara="1" wrap="square" lIns="0" tIns="0" rIns="0" bIns="0" anchor="t" anchorCtr="0">
            <a:spAutoFit/>
          </a:bodyPr>
          <a:lstStyle/>
          <a:p>
            <a:pPr marL="0" marR="0" lvl="0" indent="0" algn="l" rtl="0">
              <a:lnSpc>
                <a:spcPct val="119916"/>
              </a:lnSpc>
              <a:spcBef>
                <a:spcPts val="0"/>
              </a:spcBef>
              <a:spcAft>
                <a:spcPts val="0"/>
              </a:spcAft>
              <a:buNone/>
            </a:pPr>
            <a:r>
              <a:rPr lang="en-US" sz="1200">
                <a:solidFill>
                  <a:srgbClr val="595959"/>
                </a:solidFill>
                <a:latin typeface="Open Sans"/>
                <a:ea typeface="Open Sans"/>
                <a:cs typeface="Open Sans"/>
                <a:sym typeface="Open Sans"/>
              </a:rPr>
              <a:t>Aluminum Cylinders for special gas</a:t>
            </a:r>
          </a:p>
        </p:txBody>
      </p:sp>
    </p:spTree>
    <p:extLst>
      <p:ext uri="{BB962C8B-B14F-4D97-AF65-F5344CB8AC3E}">
        <p14:creationId xmlns:p14="http://schemas.microsoft.com/office/powerpoint/2010/main" val="2477562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9"/>
          <p:cNvSpPr/>
          <p:nvPr/>
        </p:nvSpPr>
        <p:spPr>
          <a:xfrm>
            <a:off x="2492473" y="544392"/>
            <a:ext cx="7728207" cy="6353"/>
          </a:xfrm>
          <a:custGeom>
            <a:avLst/>
            <a:gdLst/>
            <a:ahLst/>
            <a:cxnLst/>
            <a:rect l="l" t="t" r="r" b="b"/>
            <a:pathLst>
              <a:path w="7728204" h="6350" extrusionOk="0">
                <a:moveTo>
                  <a:pt x="0" y="0"/>
                </a:moveTo>
                <a:lnTo>
                  <a:pt x="7728204" y="0"/>
                </a:lnTo>
                <a:lnTo>
                  <a:pt x="7728204" y="6350"/>
                </a:lnTo>
                <a:lnTo>
                  <a:pt x="0" y="635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9"/>
          <p:cNvSpPr txBox="1"/>
          <p:nvPr/>
        </p:nvSpPr>
        <p:spPr>
          <a:xfrm>
            <a:off x="2492475" y="550750"/>
            <a:ext cx="9214500" cy="1847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000">
                <a:solidFill>
                  <a:srgbClr val="000000"/>
                </a:solidFill>
                <a:latin typeface="Open Sans"/>
                <a:ea typeface="Open Sans"/>
                <a:cs typeface="Open Sans"/>
                <a:sym typeface="Open Sans"/>
              </a:rPr>
              <a:t>Cryogenics</a:t>
            </a:r>
            <a:endParaRPr/>
          </a:p>
        </p:txBody>
      </p:sp>
      <p:sp>
        <p:nvSpPr>
          <p:cNvPr id="234" name="Google Shape;234;p9"/>
          <p:cNvSpPr txBox="1"/>
          <p:nvPr/>
        </p:nvSpPr>
        <p:spPr>
          <a:xfrm>
            <a:off x="5456272" y="3463061"/>
            <a:ext cx="1795786" cy="3409283"/>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20003">
                <a:solidFill>
                  <a:srgbClr val="00B0F0"/>
                </a:solidFill>
                <a:latin typeface="Open Sans"/>
                <a:ea typeface="Open Sans"/>
                <a:cs typeface="Open Sans"/>
                <a:sym typeface="Open Sans"/>
              </a:rPr>
              <a:t>1.</a:t>
            </a:r>
            <a:endParaRPr/>
          </a:p>
        </p:txBody>
      </p:sp>
      <p:sp>
        <p:nvSpPr>
          <p:cNvPr id="235" name="Google Shape;235;p9"/>
          <p:cNvSpPr txBox="1"/>
          <p:nvPr/>
        </p:nvSpPr>
        <p:spPr>
          <a:xfrm>
            <a:off x="340071" y="280988"/>
            <a:ext cx="1579200" cy="1427100"/>
          </a:xfrm>
          <a:prstGeom prst="rect">
            <a:avLst/>
          </a:prstGeom>
          <a:noFill/>
          <a:ln>
            <a:noFill/>
          </a:ln>
        </p:spPr>
        <p:txBody>
          <a:bodyPr spcFirstLastPara="1" wrap="square" lIns="0" tIns="0" rIns="0" bIns="0" anchor="t" anchorCtr="0">
            <a:spAutoFit/>
          </a:bodyPr>
          <a:lstStyle/>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korea cryogenics</a:t>
            </a:r>
            <a:endParaRPr sz="1596">
              <a:solidFill>
                <a:srgbClr val="000000"/>
              </a:solidFill>
              <a:latin typeface="Open Sans"/>
              <a:ea typeface="Open Sans"/>
              <a:cs typeface="Open Sans"/>
              <a:sym typeface="Open Sans"/>
            </a:endParaRPr>
          </a:p>
          <a:p>
            <a:pPr marL="0" marR="0" lvl="0" indent="0" algn="l" rtl="0">
              <a:lnSpc>
                <a:spcPct val="120238"/>
              </a:lnSpc>
              <a:spcBef>
                <a:spcPts val="0"/>
              </a:spcBef>
              <a:spcAft>
                <a:spcPts val="0"/>
              </a:spcAft>
              <a:buNone/>
            </a:pPr>
            <a:endParaRPr sz="1596">
              <a:latin typeface="Open Sans"/>
              <a:ea typeface="Open Sans"/>
              <a:cs typeface="Open Sans"/>
              <a:sym typeface="Open Sans"/>
            </a:endParaRPr>
          </a:p>
          <a:p>
            <a:pPr marL="0" marR="0" lvl="0" indent="0" algn="l" rtl="0">
              <a:lnSpc>
                <a:spcPct val="120238"/>
              </a:lnSpc>
              <a:spcBef>
                <a:spcPts val="0"/>
              </a:spcBef>
              <a:spcAft>
                <a:spcPts val="0"/>
              </a:spcAft>
              <a:buNone/>
            </a:pPr>
            <a:r>
              <a:rPr lang="en-US" sz="1596">
                <a:solidFill>
                  <a:srgbClr val="000000"/>
                </a:solidFill>
                <a:latin typeface="Open Sans"/>
                <a:ea typeface="Open Sans"/>
                <a:cs typeface="Open Sans"/>
                <a:sym typeface="Open Sans"/>
              </a:rPr>
              <a:t> Areas of Business</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E673DBE-139C-4B48-B67A-C85C7F7B628B}">
  <we:reference id="wa200010001" version="1.0.0.0" store="ko-KR" storeType="OMEX"/>
  <we:alternateReferences>
    <we:reference id="wa200010001" version="1.0.0.0" store="wa200010001" storeType="OMEX"/>
  </we:alternateReferences>
  <we:properties>
    <we:property name="Office.AutoShowTaskpaneWithDocument" value="true"/>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71</TotalTime>
  <Words>1144</Words>
  <Application>Microsoft Macintosh PowerPoint</Application>
  <PresentationFormat>와이드스크린</PresentationFormat>
  <Paragraphs>276</Paragraphs>
  <Slides>33</Slides>
  <Notes>33</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33</vt:i4>
      </vt:variant>
    </vt:vector>
  </HeadingPairs>
  <TitlesOfParts>
    <vt:vector size="41" baseType="lpstr">
      <vt:lpstr>IBM Plex Sans</vt:lpstr>
      <vt:lpstr>Arial</vt:lpstr>
      <vt:lpstr>Calibri</vt:lpstr>
      <vt:lpstr>Open Sans</vt:lpstr>
      <vt:lpstr>Tahoma</vt:lpstr>
      <vt:lpstr>NanumGothic</vt:lpstr>
      <vt:lpstr>Arimo</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Chris Park</cp:lastModifiedBy>
  <cp:revision>4</cp:revision>
  <dcterms:created xsi:type="dcterms:W3CDTF">2006-08-16T00:00:00Z</dcterms:created>
  <dcterms:modified xsi:type="dcterms:W3CDTF">2026-02-10T08:37:15Z</dcterms:modified>
</cp:coreProperties>
</file>